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2.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3.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4.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68"/>
  </p:notesMasterIdLst>
  <p:sldIdLst>
    <p:sldId id="256" r:id="rId2"/>
    <p:sldId id="315" r:id="rId3"/>
    <p:sldId id="258" r:id="rId4"/>
    <p:sldId id="319" r:id="rId5"/>
    <p:sldId id="259" r:id="rId6"/>
    <p:sldId id="300" r:id="rId7"/>
    <p:sldId id="264" r:id="rId8"/>
    <p:sldId id="262" r:id="rId9"/>
    <p:sldId id="260" r:id="rId10"/>
    <p:sldId id="265" r:id="rId11"/>
    <p:sldId id="263" r:id="rId12"/>
    <p:sldId id="261" r:id="rId13"/>
    <p:sldId id="301" r:id="rId14"/>
    <p:sldId id="266" r:id="rId15"/>
    <p:sldId id="268" r:id="rId16"/>
    <p:sldId id="306" r:id="rId17"/>
    <p:sldId id="305" r:id="rId18"/>
    <p:sldId id="269" r:id="rId19"/>
    <p:sldId id="267" r:id="rId20"/>
    <p:sldId id="257" r:id="rId21"/>
    <p:sldId id="317" r:id="rId22"/>
    <p:sldId id="270" r:id="rId23"/>
    <p:sldId id="302" r:id="rId24"/>
    <p:sldId id="271" r:id="rId25"/>
    <p:sldId id="272" r:id="rId26"/>
    <p:sldId id="303" r:id="rId27"/>
    <p:sldId id="273" r:id="rId28"/>
    <p:sldId id="299" r:id="rId29"/>
    <p:sldId id="274" r:id="rId30"/>
    <p:sldId id="304" r:id="rId31"/>
    <p:sldId id="277" r:id="rId32"/>
    <p:sldId id="278" r:id="rId33"/>
    <p:sldId id="279" r:id="rId34"/>
    <p:sldId id="280" r:id="rId35"/>
    <p:sldId id="275" r:id="rId36"/>
    <p:sldId id="318" r:id="rId37"/>
    <p:sldId id="281" r:id="rId38"/>
    <p:sldId id="282" r:id="rId39"/>
    <p:sldId id="276" r:id="rId40"/>
    <p:sldId id="287" r:id="rId41"/>
    <p:sldId id="307" r:id="rId42"/>
    <p:sldId id="289" r:id="rId43"/>
    <p:sldId id="292" r:id="rId44"/>
    <p:sldId id="308" r:id="rId45"/>
    <p:sldId id="291" r:id="rId46"/>
    <p:sldId id="309" r:id="rId47"/>
    <p:sldId id="290" r:id="rId48"/>
    <p:sldId id="310" r:id="rId49"/>
    <p:sldId id="293" r:id="rId50"/>
    <p:sldId id="294" r:id="rId51"/>
    <p:sldId id="320" r:id="rId52"/>
    <p:sldId id="283" r:id="rId53"/>
    <p:sldId id="284" r:id="rId54"/>
    <p:sldId id="311" r:id="rId55"/>
    <p:sldId id="285" r:id="rId56"/>
    <p:sldId id="286" r:id="rId57"/>
    <p:sldId id="295" r:id="rId58"/>
    <p:sldId id="312" r:id="rId59"/>
    <p:sldId id="296" r:id="rId60"/>
    <p:sldId id="297" r:id="rId61"/>
    <p:sldId id="316" r:id="rId62"/>
    <p:sldId id="321" r:id="rId63"/>
    <p:sldId id="322" r:id="rId64"/>
    <p:sldId id="298" r:id="rId65"/>
    <p:sldId id="313" r:id="rId66"/>
    <p:sldId id="31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e White" initials="GW" lastIdx="7" clrIdx="0">
    <p:extLst>
      <p:ext uri="{19B8F6BF-5375-455C-9EA6-DF929625EA0E}">
        <p15:presenceInfo xmlns:p15="http://schemas.microsoft.com/office/powerpoint/2012/main" userId="8569a8d9eb2370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4687" autoAdjust="0"/>
  </p:normalViewPr>
  <p:slideViewPr>
    <p:cSldViewPr snapToGrid="0">
      <p:cViewPr varScale="1">
        <p:scale>
          <a:sx n="107" d="100"/>
          <a:sy n="107" d="100"/>
        </p:scale>
        <p:origin x="660" y="114"/>
      </p:cViewPr>
      <p:guideLst/>
    </p:cSldViewPr>
  </p:slideViewPr>
  <p:outlineViewPr>
    <p:cViewPr>
      <p:scale>
        <a:sx n="33" d="100"/>
        <a:sy n="33" d="100"/>
      </p:scale>
      <p:origin x="0" y="-9366"/>
    </p:cViewPr>
  </p:outlineViewPr>
  <p:notesTextViewPr>
    <p:cViewPr>
      <p:scale>
        <a:sx n="1" d="1"/>
        <a:sy n="1" d="1"/>
      </p:scale>
      <p:origin x="0" y="0"/>
    </p:cViewPr>
  </p:notesTextViewPr>
  <p:sorterViewPr>
    <p:cViewPr varScale="1">
      <p:scale>
        <a:sx n="100" d="100"/>
        <a:sy n="100" d="100"/>
      </p:scale>
      <p:origin x="0" y="-13230"/>
    </p:cViewPr>
  </p:sorterViewPr>
  <p:notesViewPr>
    <p:cSldViewPr snapToGrid="0">
      <p:cViewPr varScale="1">
        <p:scale>
          <a:sx n="83" d="100"/>
          <a:sy n="83" d="100"/>
        </p:scale>
        <p:origin x="3930"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4-27T18:12:22.786" idx="7">
    <p:pos x="6844" y="2281"/>
    <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4-03T13:43:47.617" idx="4">
    <p:pos x="10" y="10"/>
    <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5-04-26T21:52:37.677" idx="5">
    <p:pos x="4254" y="2640"/>
    <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5-04-26T21:58:59.563" idx="6">
    <p:pos x="7146" y="3192"/>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06077-FA9D-4C30-AE4E-3245DD708019}"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09A9E-F12D-479C-9024-02716B568D0C}" type="slidenum">
              <a:rPr lang="en-US" smtClean="0"/>
              <a:t>‹#›</a:t>
            </a:fld>
            <a:endParaRPr lang="en-US"/>
          </a:p>
        </p:txBody>
      </p:sp>
    </p:spTree>
    <p:extLst>
      <p:ext uri="{BB962C8B-B14F-4D97-AF65-F5344CB8AC3E}">
        <p14:creationId xmlns:p14="http://schemas.microsoft.com/office/powerpoint/2010/main" val="1731448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Papal_States#cite_note-7"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Pope" TargetMode="External"/><Relationship Id="rId5" Type="http://schemas.openxmlformats.org/officeDocument/2006/relationships/hyperlink" Target="https://en.wikipedia.org/wiki/Sovereignty" TargetMode="External"/><Relationship Id="rId4" Type="http://schemas.openxmlformats.org/officeDocument/2006/relationships/hyperlink" Target="https://en.wikipedia.org/wiki/Italian_peninsul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s://en.wikipedia.org/wiki/Methodist_Episcopal_Church,_South" TargetMode="External"/><Relationship Id="rId3" Type="http://schemas.openxmlformats.org/officeDocument/2006/relationships/hyperlink" Target="https://en.wikipedia.org/wiki/Methodist" TargetMode="External"/><Relationship Id="rId7" Type="http://schemas.openxmlformats.org/officeDocument/2006/relationships/hyperlink" Target="https://en.wikipedia.org/wiki/Methodist_Protestant_Church"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en.wikipedia.org/wiki/Methodist_Episcopal_Church#cite_note-FOOTNOTECarwardine2000580-4" TargetMode="External"/><Relationship Id="rId11" Type="http://schemas.openxmlformats.org/officeDocument/2006/relationships/hyperlink" Target="https://en.wikipedia.org/wiki/United_Methodist_Church" TargetMode="External"/><Relationship Id="rId5" Type="http://schemas.openxmlformats.org/officeDocument/2006/relationships/hyperlink" Target="https://en.wikipedia.org/wiki/Religious_denomination" TargetMode="External"/><Relationship Id="rId10" Type="http://schemas.openxmlformats.org/officeDocument/2006/relationships/hyperlink" Target="https://en.wikipedia.org/wiki/Evangelical_United_Brethren_Church" TargetMode="External"/><Relationship Id="rId4" Type="http://schemas.openxmlformats.org/officeDocument/2006/relationships/hyperlink" Target="https://en.wikipedia.org/wiki/United_States" TargetMode="External"/><Relationship Id="rId9" Type="http://schemas.openxmlformats.org/officeDocument/2006/relationships/hyperlink" Target="https://en.wikipedia.org/wiki/Methodist_Church_(USA)"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Pope" TargetMode="External"/><Relationship Id="rId3" Type="http://schemas.openxmlformats.org/officeDocument/2006/relationships/hyperlink" Target="https://en.wikipedia.org/wiki/Latin_language" TargetMode="External"/><Relationship Id="rId7" Type="http://schemas.openxmlformats.org/officeDocument/2006/relationships/hyperlink" Target="https://en.wikipedia.org/wiki/Roman_Empir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Western_Roman_Empire" TargetMode="External"/><Relationship Id="rId5" Type="http://schemas.openxmlformats.org/officeDocument/2006/relationships/hyperlink" Target="https://en.wikipedia.org/wiki/Constantine_the_Great" TargetMode="External"/><Relationship Id="rId4" Type="http://schemas.openxmlformats.org/officeDocument/2006/relationships/hyperlink" Target="https://en.wikipedia.org/wiki/Forger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009A9E-F12D-479C-9024-02716B568D0C}" type="slidenum">
              <a:rPr lang="en-US" smtClean="0"/>
              <a:t>1</a:t>
            </a:fld>
            <a:endParaRPr lang="en-US"/>
          </a:p>
        </p:txBody>
      </p:sp>
    </p:spTree>
    <p:extLst>
      <p:ext uri="{BB962C8B-B14F-4D97-AF65-F5344CB8AC3E}">
        <p14:creationId xmlns:p14="http://schemas.microsoft.com/office/powerpoint/2010/main" val="278092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first emperor was the King of the Franks, which brought Christianity to the Germanic peoples.</a:t>
            </a:r>
          </a:p>
          <a:p>
            <a:pPr marL="228600" indent="-228600">
              <a:buAutoNum type="arabicPeriod"/>
            </a:pPr>
            <a:r>
              <a:rPr lang="en-US" dirty="0"/>
              <a:t>This Empire lasted until 1806 and morphed into the lands controlled by the King of Germany (Kaiser)</a:t>
            </a:r>
          </a:p>
        </p:txBody>
      </p:sp>
      <p:sp>
        <p:nvSpPr>
          <p:cNvPr id="4" name="Slide Number Placeholder 3"/>
          <p:cNvSpPr>
            <a:spLocks noGrp="1"/>
          </p:cNvSpPr>
          <p:nvPr>
            <p:ph type="sldNum" sz="quarter" idx="5"/>
          </p:nvPr>
        </p:nvSpPr>
        <p:spPr/>
        <p:txBody>
          <a:bodyPr/>
          <a:lstStyle/>
          <a:p>
            <a:fld id="{5F009A9E-F12D-479C-9024-02716B568D0C}" type="slidenum">
              <a:rPr lang="en-US" smtClean="0"/>
              <a:t>15</a:t>
            </a:fld>
            <a:endParaRPr lang="en-US"/>
          </a:p>
        </p:txBody>
      </p:sp>
    </p:spTree>
    <p:extLst>
      <p:ext uri="{BB962C8B-B14F-4D97-AF65-F5344CB8AC3E}">
        <p14:creationId xmlns:p14="http://schemas.microsoft.com/office/powerpoint/2010/main" val="996830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0" i="0" dirty="0">
                <a:solidFill>
                  <a:srgbClr val="202122"/>
                </a:solidFill>
                <a:effectLst/>
                <a:latin typeface="Arial" panose="020B0604020202020204" pitchFamily="34" charset="0"/>
              </a:rPr>
              <a:t>Officially the </a:t>
            </a:r>
            <a:r>
              <a:rPr lang="en-US" b="1" i="0" dirty="0">
                <a:solidFill>
                  <a:srgbClr val="202122"/>
                </a:solidFill>
                <a:effectLst/>
                <a:latin typeface="Arial" panose="020B0604020202020204" pitchFamily="34" charset="0"/>
              </a:rPr>
              <a:t>State of the Church</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3"/>
              </a:rPr>
              <a:t>[7]</a:t>
            </a:r>
            <a:r>
              <a:rPr lang="en-US" b="0" i="0" dirty="0">
                <a:solidFill>
                  <a:srgbClr val="202122"/>
                </a:solidFill>
                <a:effectLst/>
                <a:latin typeface="Arial" panose="020B0604020202020204" pitchFamily="34" charset="0"/>
              </a:rPr>
              <a:t> were a conglomeration of territories on the </a:t>
            </a:r>
            <a:r>
              <a:rPr lang="en-US" b="0" i="0" u="none" strike="noStrike" dirty="0">
                <a:solidFill>
                  <a:srgbClr val="3366CC"/>
                </a:solidFill>
                <a:effectLst/>
                <a:latin typeface="Arial" panose="020B0604020202020204" pitchFamily="34" charset="0"/>
                <a:hlinkClick r:id="rId4" tooltip="Italian peninsula"/>
              </a:rPr>
              <a:t>Italian peninsula</a:t>
            </a:r>
            <a:r>
              <a:rPr lang="en-US" b="0" i="0" dirty="0">
                <a:solidFill>
                  <a:srgbClr val="202122"/>
                </a:solidFill>
                <a:effectLst/>
                <a:latin typeface="Arial" panose="020B0604020202020204" pitchFamily="34" charset="0"/>
              </a:rPr>
              <a:t> under the direct </a:t>
            </a:r>
            <a:r>
              <a:rPr lang="en-US" b="0" i="0" u="none" strike="noStrike" dirty="0">
                <a:solidFill>
                  <a:srgbClr val="3366CC"/>
                </a:solidFill>
                <a:effectLst/>
                <a:latin typeface="Arial" panose="020B0604020202020204" pitchFamily="34" charset="0"/>
                <a:hlinkClick r:id="rId5" tooltip="Sovereignty"/>
              </a:rPr>
              <a:t>sovereign</a:t>
            </a:r>
            <a:r>
              <a:rPr lang="en-US" b="0" i="0" dirty="0">
                <a:solidFill>
                  <a:srgbClr val="202122"/>
                </a:solidFill>
                <a:effectLst/>
                <a:latin typeface="Arial" panose="020B0604020202020204" pitchFamily="34" charset="0"/>
              </a:rPr>
              <a:t> rule of the </a:t>
            </a:r>
            <a:r>
              <a:rPr lang="en-US" b="0" i="0" u="none" strike="noStrike" dirty="0">
                <a:solidFill>
                  <a:srgbClr val="3366CC"/>
                </a:solidFill>
                <a:effectLst/>
                <a:latin typeface="Arial" panose="020B0604020202020204" pitchFamily="34" charset="0"/>
                <a:hlinkClick r:id="rId6" tooltip="Pope"/>
              </a:rPr>
              <a:t>pope</a:t>
            </a:r>
            <a:r>
              <a:rPr lang="en-US" b="0" i="0" dirty="0">
                <a:solidFill>
                  <a:srgbClr val="202122"/>
                </a:solidFill>
                <a:effectLst/>
                <a:latin typeface="Arial" panose="020B0604020202020204" pitchFamily="34" charset="0"/>
              </a:rPr>
              <a:t> from 756 to 1870.</a:t>
            </a:r>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16</a:t>
            </a:fld>
            <a:endParaRPr lang="en-US"/>
          </a:p>
        </p:txBody>
      </p:sp>
    </p:spTree>
    <p:extLst>
      <p:ext uri="{BB962C8B-B14F-4D97-AF65-F5344CB8AC3E}">
        <p14:creationId xmlns:p14="http://schemas.microsoft.com/office/powerpoint/2010/main" val="905927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Coronation of Bonaparte. </a:t>
            </a:r>
          </a:p>
        </p:txBody>
      </p:sp>
      <p:sp>
        <p:nvSpPr>
          <p:cNvPr id="4" name="Slide Number Placeholder 3"/>
          <p:cNvSpPr>
            <a:spLocks noGrp="1"/>
          </p:cNvSpPr>
          <p:nvPr>
            <p:ph type="sldNum" sz="quarter" idx="5"/>
          </p:nvPr>
        </p:nvSpPr>
        <p:spPr/>
        <p:txBody>
          <a:bodyPr/>
          <a:lstStyle/>
          <a:p>
            <a:fld id="{5F009A9E-F12D-479C-9024-02716B568D0C}" type="slidenum">
              <a:rPr lang="en-US" smtClean="0"/>
              <a:t>18</a:t>
            </a:fld>
            <a:endParaRPr lang="en-US"/>
          </a:p>
        </p:txBody>
      </p:sp>
    </p:spTree>
    <p:extLst>
      <p:ext uri="{BB962C8B-B14F-4D97-AF65-F5344CB8AC3E}">
        <p14:creationId xmlns:p14="http://schemas.microsoft.com/office/powerpoint/2010/main" val="1844106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Eastern orthodox includes Greek and Russian, plus other eastern Europe countries later on.</a:t>
            </a:r>
          </a:p>
          <a:p>
            <a:pPr marL="228600" indent="-228600">
              <a:buAutoNum type="arabicPeriod"/>
            </a:pPr>
            <a:r>
              <a:rPr lang="en-US" dirty="0"/>
              <a:t>Many orthodox churches have a presence in the US.</a:t>
            </a:r>
          </a:p>
        </p:txBody>
      </p:sp>
      <p:sp>
        <p:nvSpPr>
          <p:cNvPr id="4" name="Slide Number Placeholder 3"/>
          <p:cNvSpPr>
            <a:spLocks noGrp="1"/>
          </p:cNvSpPr>
          <p:nvPr>
            <p:ph type="sldNum" sz="quarter" idx="5"/>
          </p:nvPr>
        </p:nvSpPr>
        <p:spPr/>
        <p:txBody>
          <a:bodyPr/>
          <a:lstStyle/>
          <a:p>
            <a:fld id="{5F009A9E-F12D-479C-9024-02716B568D0C}" type="slidenum">
              <a:rPr lang="en-US" smtClean="0"/>
              <a:t>19</a:t>
            </a:fld>
            <a:endParaRPr lang="en-US"/>
          </a:p>
        </p:txBody>
      </p:sp>
    </p:spTree>
    <p:extLst>
      <p:ext uri="{BB962C8B-B14F-4D97-AF65-F5344CB8AC3E}">
        <p14:creationId xmlns:p14="http://schemas.microsoft.com/office/powerpoint/2010/main" val="320965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addition., to these discussed here there actually others that could be designated as precursors.</a:t>
            </a:r>
          </a:p>
        </p:txBody>
      </p:sp>
      <p:sp>
        <p:nvSpPr>
          <p:cNvPr id="4" name="Slide Number Placeholder 3"/>
          <p:cNvSpPr>
            <a:spLocks noGrp="1"/>
          </p:cNvSpPr>
          <p:nvPr>
            <p:ph type="sldNum" sz="quarter" idx="5"/>
          </p:nvPr>
        </p:nvSpPr>
        <p:spPr/>
        <p:txBody>
          <a:bodyPr/>
          <a:lstStyle/>
          <a:p>
            <a:fld id="{5F009A9E-F12D-479C-9024-02716B568D0C}" type="slidenum">
              <a:rPr lang="en-US" smtClean="0"/>
              <a:t>20</a:t>
            </a:fld>
            <a:endParaRPr lang="en-US"/>
          </a:p>
        </p:txBody>
      </p:sp>
    </p:spTree>
    <p:extLst>
      <p:ext uri="{BB962C8B-B14F-4D97-AF65-F5344CB8AC3E}">
        <p14:creationId xmlns:p14="http://schemas.microsoft.com/office/powerpoint/2010/main" val="1982513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Paddle under the chin.</a:t>
            </a:r>
          </a:p>
        </p:txBody>
      </p:sp>
      <p:sp>
        <p:nvSpPr>
          <p:cNvPr id="4" name="Slide Number Placeholder 3"/>
          <p:cNvSpPr>
            <a:spLocks noGrp="1"/>
          </p:cNvSpPr>
          <p:nvPr>
            <p:ph type="sldNum" sz="quarter" idx="5"/>
          </p:nvPr>
        </p:nvSpPr>
        <p:spPr/>
        <p:txBody>
          <a:bodyPr/>
          <a:lstStyle/>
          <a:p>
            <a:fld id="{5F009A9E-F12D-479C-9024-02716B568D0C}" type="slidenum">
              <a:rPr lang="en-US" smtClean="0"/>
              <a:t>21</a:t>
            </a:fld>
            <a:endParaRPr lang="en-US"/>
          </a:p>
        </p:txBody>
      </p:sp>
    </p:spTree>
    <p:extLst>
      <p:ext uri="{BB962C8B-B14F-4D97-AF65-F5344CB8AC3E}">
        <p14:creationId xmlns:p14="http://schemas.microsoft.com/office/powerpoint/2010/main" val="2239969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Today you can still find remnants of these descendants in the Alpine areas of Savoy and Piedmont.</a:t>
            </a:r>
          </a:p>
          <a:p>
            <a:pPr marL="228600" indent="-228600">
              <a:buAutoNum type="arabicPeriod"/>
            </a:pPr>
            <a:r>
              <a:rPr lang="en-US" dirty="0"/>
              <a:t>There is a Waldensian immigrant enclave in in North Carolia since the 1890s. They align with Reformed churches.</a:t>
            </a:r>
          </a:p>
        </p:txBody>
      </p:sp>
      <p:sp>
        <p:nvSpPr>
          <p:cNvPr id="4" name="Slide Number Placeholder 3"/>
          <p:cNvSpPr>
            <a:spLocks noGrp="1"/>
          </p:cNvSpPr>
          <p:nvPr>
            <p:ph type="sldNum" sz="quarter" idx="5"/>
          </p:nvPr>
        </p:nvSpPr>
        <p:spPr/>
        <p:txBody>
          <a:bodyPr/>
          <a:lstStyle/>
          <a:p>
            <a:fld id="{5F009A9E-F12D-479C-9024-02716B568D0C}" type="slidenum">
              <a:rPr lang="en-US" smtClean="0"/>
              <a:t>24</a:t>
            </a:fld>
            <a:endParaRPr lang="en-US"/>
          </a:p>
        </p:txBody>
      </p:sp>
    </p:spTree>
    <p:extLst>
      <p:ext uri="{BB962C8B-B14F-4D97-AF65-F5344CB8AC3E}">
        <p14:creationId xmlns:p14="http://schemas.microsoft.com/office/powerpoint/2010/main" val="3046465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universities is where theology was taught for non-clergy teachers and clergy. </a:t>
            </a:r>
          </a:p>
        </p:txBody>
      </p:sp>
      <p:sp>
        <p:nvSpPr>
          <p:cNvPr id="4" name="Slide Number Placeholder 3"/>
          <p:cNvSpPr>
            <a:spLocks noGrp="1"/>
          </p:cNvSpPr>
          <p:nvPr>
            <p:ph type="sldNum" sz="quarter" idx="5"/>
          </p:nvPr>
        </p:nvSpPr>
        <p:spPr/>
        <p:txBody>
          <a:bodyPr/>
          <a:lstStyle/>
          <a:p>
            <a:fld id="{5F009A9E-F12D-479C-9024-02716B568D0C}" type="slidenum">
              <a:rPr lang="en-US" smtClean="0"/>
              <a:t>25</a:t>
            </a:fld>
            <a:endParaRPr lang="en-US"/>
          </a:p>
        </p:txBody>
      </p:sp>
    </p:spTree>
    <p:extLst>
      <p:ext uri="{BB962C8B-B14F-4D97-AF65-F5344CB8AC3E}">
        <p14:creationId xmlns:p14="http://schemas.microsoft.com/office/powerpoint/2010/main" val="1476078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Lollardy was a proto-Protestant Christian religious movement that was active in England from the mid-14th century until the 16th-century English Reformation. I</a:t>
            </a:r>
          </a:p>
          <a:p>
            <a:pPr marL="228600" indent="-228600">
              <a:buAutoNum type="arabicPeriod"/>
            </a:pPr>
            <a:r>
              <a:rPr lang="en-US" dirty="0"/>
              <a:t>The first full English translation of the Latin Bible, as the church officially banned any translation.</a:t>
            </a:r>
          </a:p>
          <a:p>
            <a:pPr marL="228600" indent="-228600">
              <a:buAutoNum type="arabicPeriod"/>
            </a:pPr>
            <a:r>
              <a:rPr lang="en-US" dirty="0"/>
              <a:t>The Catholic Church affirmed the Vulgate as its official Latin Bible at the Council of Trent.</a:t>
            </a:r>
          </a:p>
        </p:txBody>
      </p:sp>
      <p:sp>
        <p:nvSpPr>
          <p:cNvPr id="4" name="Slide Number Placeholder 3"/>
          <p:cNvSpPr>
            <a:spLocks noGrp="1"/>
          </p:cNvSpPr>
          <p:nvPr>
            <p:ph type="sldNum" sz="quarter" idx="5"/>
          </p:nvPr>
        </p:nvSpPr>
        <p:spPr/>
        <p:txBody>
          <a:bodyPr/>
          <a:lstStyle/>
          <a:p>
            <a:fld id="{5F009A9E-F12D-479C-9024-02716B568D0C}" type="slidenum">
              <a:rPr lang="en-US" smtClean="0"/>
              <a:t>27</a:t>
            </a:fld>
            <a:endParaRPr lang="en-US"/>
          </a:p>
        </p:txBody>
      </p:sp>
    </p:spTree>
    <p:extLst>
      <p:ext uri="{BB962C8B-B14F-4D97-AF65-F5344CB8AC3E}">
        <p14:creationId xmlns:p14="http://schemas.microsoft.com/office/powerpoint/2010/main" val="2151769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 He lived and died as a Catholic.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council has big impact on our next reformer.</a:t>
            </a:r>
          </a:p>
          <a:p>
            <a:r>
              <a:rPr lang="en-US" dirty="0"/>
              <a:t>3.  Constance also is a beautiful lake on the boundary between Germany and Switzerland.</a:t>
            </a:r>
          </a:p>
          <a:p>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28</a:t>
            </a:fld>
            <a:endParaRPr lang="en-US"/>
          </a:p>
        </p:txBody>
      </p:sp>
    </p:spTree>
    <p:extLst>
      <p:ext uri="{BB962C8B-B14F-4D97-AF65-F5344CB8AC3E}">
        <p14:creationId xmlns:p14="http://schemas.microsoft.com/office/powerpoint/2010/main" val="1632193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009A9E-F12D-479C-9024-02716B568D0C}" type="slidenum">
              <a:rPr lang="en-US" smtClean="0"/>
              <a:t>2</a:t>
            </a:fld>
            <a:endParaRPr lang="en-US"/>
          </a:p>
        </p:txBody>
      </p:sp>
    </p:spTree>
    <p:extLst>
      <p:ext uri="{BB962C8B-B14F-4D97-AF65-F5344CB8AC3E}">
        <p14:creationId xmlns:p14="http://schemas.microsoft.com/office/powerpoint/2010/main" val="3678309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r>
              <a:rPr lang="en-US" dirty="0"/>
              <a:t>Bohemia is a providence in modern Czeck Republic and Hus was stationed in Prague.</a:t>
            </a:r>
          </a:p>
          <a:p>
            <a:pPr marL="228600" indent="-228600">
              <a:buAutoNum type="arabicPeriod"/>
            </a:pPr>
            <a:r>
              <a:rPr lang="en-US" dirty="0"/>
              <a:t>Often referred to as the first reformer.</a:t>
            </a:r>
          </a:p>
          <a:p>
            <a:pPr marL="228600" indent="-228600">
              <a:buAutoNum type="arabicPeriod" startAt="2"/>
            </a:pPr>
            <a:r>
              <a:rPr lang="en-US" dirty="0"/>
              <a:t>He begin life as Catholic but was excommunicated.</a:t>
            </a:r>
          </a:p>
        </p:txBody>
      </p:sp>
      <p:sp>
        <p:nvSpPr>
          <p:cNvPr id="4" name="Slide Number Placeholder 3"/>
          <p:cNvSpPr>
            <a:spLocks noGrp="1"/>
          </p:cNvSpPr>
          <p:nvPr>
            <p:ph type="sldNum" sz="quarter" idx="5"/>
          </p:nvPr>
        </p:nvSpPr>
        <p:spPr/>
        <p:txBody>
          <a:bodyPr/>
          <a:lstStyle/>
          <a:p>
            <a:fld id="{5F009A9E-F12D-479C-9024-02716B568D0C}" type="slidenum">
              <a:rPr lang="en-US" smtClean="0"/>
              <a:t>29</a:t>
            </a:fld>
            <a:endParaRPr lang="en-US"/>
          </a:p>
        </p:txBody>
      </p:sp>
    </p:spTree>
    <p:extLst>
      <p:ext uri="{BB962C8B-B14F-4D97-AF65-F5344CB8AC3E}">
        <p14:creationId xmlns:p14="http://schemas.microsoft.com/office/powerpoint/2010/main" val="3802157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There were eight major official crusades between 1095 and 1270, as well as many more unofficial ones.</a:t>
            </a:r>
          </a:p>
          <a:p>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30</a:t>
            </a:fld>
            <a:endParaRPr lang="en-US"/>
          </a:p>
        </p:txBody>
      </p:sp>
    </p:spTree>
    <p:extLst>
      <p:ext uri="{BB962C8B-B14F-4D97-AF65-F5344CB8AC3E}">
        <p14:creationId xmlns:p14="http://schemas.microsoft.com/office/powerpoint/2010/main" val="37858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Ecclesiology is the study of the Church in Christian theology.</a:t>
            </a:r>
          </a:p>
          <a:p>
            <a:pPr marL="228600" indent="-228600">
              <a:buAutoNum type="arabicPeriod"/>
            </a:pPr>
            <a:r>
              <a:rPr lang="en-US" dirty="0"/>
              <a:t> It encompasses topics such as the Church's origins, its relationship to Jesus, its role in salvation, its polity, discipline, eschatology, and leadership.</a:t>
            </a:r>
          </a:p>
          <a:p>
            <a:pPr marL="228600" indent="-228600">
              <a:buAutoNum type="arabicPeriod"/>
            </a:pPr>
            <a:r>
              <a:rPr lang="en-US" dirty="0"/>
              <a:t>Simony refers to the act of buying or selling spiritual gifts or positions. Named after Simon Magus, named in the  NT.</a:t>
            </a:r>
          </a:p>
          <a:p>
            <a:pPr marL="228600" indent="-228600">
              <a:buAutoNum type="arabicPeriod"/>
            </a:pPr>
            <a:r>
              <a:rPr lang="en-US" dirty="0"/>
              <a:t>Eucharist, dealing with the offering of one element or two.</a:t>
            </a:r>
          </a:p>
          <a:p>
            <a:pPr marL="228600" indent="-228600">
              <a:buAutoNum type="arabicPeriod"/>
            </a:pPr>
            <a:r>
              <a:rPr lang="en-US" dirty="0"/>
              <a:t>These and other issues ha simmered for many years </a:t>
            </a:r>
            <a:r>
              <a:rPr lang="en-US" dirty="0" err="1"/>
              <a:t>beforeHus</a:t>
            </a: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31</a:t>
            </a:fld>
            <a:endParaRPr lang="en-US"/>
          </a:p>
        </p:txBody>
      </p:sp>
    </p:spTree>
    <p:extLst>
      <p:ext uri="{BB962C8B-B14F-4D97-AF65-F5344CB8AC3E}">
        <p14:creationId xmlns:p14="http://schemas.microsoft.com/office/powerpoint/2010/main" val="4080688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Konstanz is a beautiful little town on a lake by that name, which seperates Germany and Switzerland.</a:t>
            </a:r>
          </a:p>
          <a:p>
            <a:pPr marL="228600" indent="-228600">
              <a:buAutoNum type="arabicPeriod" startAt="2"/>
            </a:pPr>
            <a:r>
              <a:rPr lang="en-US" dirty="0"/>
              <a:t>The fire was started by burning some of Wycliff’s banned books.</a:t>
            </a:r>
          </a:p>
          <a:p>
            <a:pPr marL="228600" indent="-228600">
              <a:buAutoNum type="arabicPeriod" startAt="2"/>
            </a:pPr>
            <a:r>
              <a:rPr lang="en-US" dirty="0"/>
              <a:t>The wood was ignited, and Huss died while singing, “Jesus Christ, the Son of the living God, have mercy on me.”</a:t>
            </a:r>
          </a:p>
        </p:txBody>
      </p:sp>
      <p:sp>
        <p:nvSpPr>
          <p:cNvPr id="4" name="Slide Number Placeholder 3"/>
          <p:cNvSpPr>
            <a:spLocks noGrp="1"/>
          </p:cNvSpPr>
          <p:nvPr>
            <p:ph type="sldNum" sz="quarter" idx="5"/>
          </p:nvPr>
        </p:nvSpPr>
        <p:spPr/>
        <p:txBody>
          <a:bodyPr/>
          <a:lstStyle/>
          <a:p>
            <a:fld id="{5F009A9E-F12D-479C-9024-02716B568D0C}" type="slidenum">
              <a:rPr lang="en-US" smtClean="0"/>
              <a:t>32</a:t>
            </a:fld>
            <a:endParaRPr lang="en-US"/>
          </a:p>
        </p:txBody>
      </p:sp>
    </p:spTree>
    <p:extLst>
      <p:ext uri="{BB962C8B-B14F-4D97-AF65-F5344CB8AC3E}">
        <p14:creationId xmlns:p14="http://schemas.microsoft.com/office/powerpoint/2010/main" val="721224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council ran over the course of three years.</a:t>
            </a:r>
          </a:p>
        </p:txBody>
      </p:sp>
      <p:sp>
        <p:nvSpPr>
          <p:cNvPr id="4" name="Slide Number Placeholder 3"/>
          <p:cNvSpPr>
            <a:spLocks noGrp="1"/>
          </p:cNvSpPr>
          <p:nvPr>
            <p:ph type="sldNum" sz="quarter" idx="5"/>
          </p:nvPr>
        </p:nvSpPr>
        <p:spPr/>
        <p:txBody>
          <a:bodyPr/>
          <a:lstStyle/>
          <a:p>
            <a:fld id="{5F009A9E-F12D-479C-9024-02716B568D0C}" type="slidenum">
              <a:rPr lang="en-US" smtClean="0"/>
              <a:t>33</a:t>
            </a:fld>
            <a:endParaRPr lang="en-US"/>
          </a:p>
        </p:txBody>
      </p:sp>
    </p:spTree>
    <p:extLst>
      <p:ext uri="{BB962C8B-B14F-4D97-AF65-F5344CB8AC3E}">
        <p14:creationId xmlns:p14="http://schemas.microsoft.com/office/powerpoint/2010/main" val="1604459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Catholic League was essentially the army of the Holy Roman Empire Empire. </a:t>
            </a:r>
          </a:p>
          <a:p>
            <a:pPr marL="228600" indent="-228600">
              <a:buAutoNum type="arabicPeriod"/>
            </a:pPr>
            <a:r>
              <a:rPr lang="en-US" dirty="0"/>
              <a:t>Hussite churches still exist in Eastern EU and in North America.</a:t>
            </a:r>
          </a:p>
          <a:p>
            <a:pPr marL="228600" indent="-228600">
              <a:buAutoNum type="arabicPeriod"/>
            </a:pPr>
            <a:r>
              <a:rPr lang="en-US" dirty="0"/>
              <a:t>The Thirty Years' War (1618-1648) was a devastating conflict primarily fought in central Europe, marked by religious strife and political power struggles. It involved various nations and resulted in approximately 8 million casualties, making it one of the longest and most brutal wars in history.</a:t>
            </a:r>
          </a:p>
        </p:txBody>
      </p:sp>
      <p:sp>
        <p:nvSpPr>
          <p:cNvPr id="4" name="Slide Number Placeholder 3"/>
          <p:cNvSpPr>
            <a:spLocks noGrp="1"/>
          </p:cNvSpPr>
          <p:nvPr>
            <p:ph type="sldNum" sz="quarter" idx="5"/>
          </p:nvPr>
        </p:nvSpPr>
        <p:spPr/>
        <p:txBody>
          <a:bodyPr/>
          <a:lstStyle/>
          <a:p>
            <a:fld id="{5F009A9E-F12D-479C-9024-02716B568D0C}" type="slidenum">
              <a:rPr lang="en-US" smtClean="0"/>
              <a:t>34</a:t>
            </a:fld>
            <a:endParaRPr lang="en-US"/>
          </a:p>
        </p:txBody>
      </p:sp>
    </p:spTree>
    <p:extLst>
      <p:ext uri="{BB962C8B-B14F-4D97-AF65-F5344CB8AC3E}">
        <p14:creationId xmlns:p14="http://schemas.microsoft.com/office/powerpoint/2010/main" val="1636361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de’ Medici family headed up a large banking empire located in Florence that bankrolled the Italian Renascence. </a:t>
            </a:r>
          </a:p>
          <a:p>
            <a:pPr marL="228600" indent="-228600">
              <a:buAutoNum type="arabicPeriod"/>
            </a:pPr>
            <a:r>
              <a:rPr lang="en-US" dirty="0"/>
              <a:t>He was a Dominican frier.</a:t>
            </a:r>
          </a:p>
          <a:p>
            <a:pPr marL="228600" indent="-228600">
              <a:buAutoNum type="arabicPeriod"/>
            </a:pPr>
            <a:r>
              <a:rPr lang="en-US" dirty="0"/>
              <a:t>He did not preach against catholic theology.</a:t>
            </a:r>
          </a:p>
        </p:txBody>
      </p:sp>
      <p:sp>
        <p:nvSpPr>
          <p:cNvPr id="4" name="Slide Number Placeholder 3"/>
          <p:cNvSpPr>
            <a:spLocks noGrp="1"/>
          </p:cNvSpPr>
          <p:nvPr>
            <p:ph type="sldNum" sz="quarter" idx="5"/>
          </p:nvPr>
        </p:nvSpPr>
        <p:spPr/>
        <p:txBody>
          <a:bodyPr/>
          <a:lstStyle/>
          <a:p>
            <a:fld id="{5F009A9E-F12D-479C-9024-02716B568D0C}" type="slidenum">
              <a:rPr lang="en-US" smtClean="0"/>
              <a:t>35</a:t>
            </a:fld>
            <a:endParaRPr lang="en-US"/>
          </a:p>
        </p:txBody>
      </p:sp>
    </p:spTree>
    <p:extLst>
      <p:ext uri="{BB962C8B-B14F-4D97-AF65-F5344CB8AC3E}">
        <p14:creationId xmlns:p14="http://schemas.microsoft.com/office/powerpoint/2010/main" val="1984363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house of the Borgias produced two popes Callixtus III and Alexander VI, plus many other political and church leaders. Some members of the family became known for their treachery.</a:t>
            </a:r>
          </a:p>
          <a:p>
            <a:pPr marL="228600" indent="-228600">
              <a:buAutoNum type="arabicPeriod"/>
            </a:pPr>
            <a:r>
              <a:rPr lang="en-US" dirty="0"/>
              <a:t>For the horrible details see the book </a:t>
            </a:r>
            <a:r>
              <a:rPr lang="en-US" i="1" dirty="0"/>
              <a:t>The Bad Popes</a:t>
            </a:r>
            <a:r>
              <a:rPr lang="en-US" dirty="0"/>
              <a:t>.</a:t>
            </a:r>
          </a:p>
          <a:p>
            <a:pPr marL="228600" indent="-228600">
              <a:buAutoNum type="arabicPeriod"/>
            </a:pPr>
            <a:r>
              <a:rPr lang="en-US" dirty="0"/>
              <a:t>The Bad Popes is a 1969 book by E. R. Chamberlin documenting the lives of eight of the most controversial popes (papal years in parentheses):</a:t>
            </a:r>
          </a:p>
        </p:txBody>
      </p:sp>
      <p:sp>
        <p:nvSpPr>
          <p:cNvPr id="4" name="Slide Number Placeholder 3"/>
          <p:cNvSpPr>
            <a:spLocks noGrp="1"/>
          </p:cNvSpPr>
          <p:nvPr>
            <p:ph type="sldNum" sz="quarter" idx="5"/>
          </p:nvPr>
        </p:nvSpPr>
        <p:spPr/>
        <p:txBody>
          <a:bodyPr/>
          <a:lstStyle/>
          <a:p>
            <a:fld id="{5F009A9E-F12D-479C-9024-02716B568D0C}" type="slidenum">
              <a:rPr lang="en-US" smtClean="0"/>
              <a:t>36</a:t>
            </a:fld>
            <a:endParaRPr lang="en-US"/>
          </a:p>
        </p:txBody>
      </p:sp>
    </p:spTree>
    <p:extLst>
      <p:ext uri="{BB962C8B-B14F-4D97-AF65-F5344CB8AC3E}">
        <p14:creationId xmlns:p14="http://schemas.microsoft.com/office/powerpoint/2010/main" val="1402749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Foundation was rooted in Scholasticism and Aristotelianism.</a:t>
            </a:r>
          </a:p>
          <a:p>
            <a:pPr marL="228600" indent="-228600">
              <a:buAutoNum type="arabicPeriod"/>
            </a:pPr>
            <a:r>
              <a:rPr lang="en-US" dirty="0"/>
              <a:t>This is the source of Greek NT that Luther and others used.</a:t>
            </a:r>
          </a:p>
          <a:p>
            <a:pPr marL="228600" indent="-228600">
              <a:buAutoNum type="arabicPeriod"/>
            </a:pPr>
            <a:r>
              <a:rPr lang="en-US" dirty="0"/>
              <a:t>He never left the Roman Catholic Church</a:t>
            </a:r>
          </a:p>
        </p:txBody>
      </p:sp>
      <p:sp>
        <p:nvSpPr>
          <p:cNvPr id="4" name="Slide Number Placeholder 3"/>
          <p:cNvSpPr>
            <a:spLocks noGrp="1"/>
          </p:cNvSpPr>
          <p:nvPr>
            <p:ph type="sldNum" sz="quarter" idx="5"/>
          </p:nvPr>
        </p:nvSpPr>
        <p:spPr/>
        <p:txBody>
          <a:bodyPr/>
          <a:lstStyle/>
          <a:p>
            <a:fld id="{5F009A9E-F12D-479C-9024-02716B568D0C}" type="slidenum">
              <a:rPr lang="en-US" smtClean="0"/>
              <a:t>37</a:t>
            </a:fld>
            <a:endParaRPr lang="en-US"/>
          </a:p>
        </p:txBody>
      </p:sp>
    </p:spTree>
    <p:extLst>
      <p:ext uri="{BB962C8B-B14F-4D97-AF65-F5344CB8AC3E}">
        <p14:creationId xmlns:p14="http://schemas.microsoft.com/office/powerpoint/2010/main" val="254683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fall of Constantinople was accomplished by the Ottoman Empire and spelled The end of the Byzantine Empire.</a:t>
            </a:r>
          </a:p>
          <a:p>
            <a:pPr marL="0" indent="0">
              <a:buNone/>
            </a:pPr>
            <a:r>
              <a:rPr lang="en-US" dirty="0"/>
              <a:t>2.   Faith alone was one of three  keys to Martin Luther’s stand against the Catholic Church.</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38</a:t>
            </a:fld>
            <a:endParaRPr lang="en-US"/>
          </a:p>
        </p:txBody>
      </p:sp>
    </p:spTree>
    <p:extLst>
      <p:ext uri="{BB962C8B-B14F-4D97-AF65-F5344CB8AC3E}">
        <p14:creationId xmlns:p14="http://schemas.microsoft.com/office/powerpoint/2010/main" val="309971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beginning of church and state being combined.</a:t>
            </a:r>
          </a:p>
          <a:p>
            <a:pPr marL="228600" indent="-228600">
              <a:buAutoNum type="arabicPeriod"/>
            </a:pPr>
            <a:r>
              <a:rPr lang="en-US" dirty="0"/>
              <a:t>He </a:t>
            </a:r>
            <a:r>
              <a:rPr lang="en-US" dirty="0" err="1"/>
              <a:t>coaidered</a:t>
            </a:r>
            <a:r>
              <a:rPr lang="en-US" dirty="0"/>
              <a:t> </a:t>
            </a:r>
            <a:r>
              <a:rPr lang="en-US" dirty="0" err="1"/>
              <a:t>hislf</a:t>
            </a:r>
            <a:r>
              <a:rPr lang="en-US" dirty="0"/>
              <a:t> as a bishop of the church</a:t>
            </a:r>
          </a:p>
        </p:txBody>
      </p:sp>
      <p:sp>
        <p:nvSpPr>
          <p:cNvPr id="4" name="Slide Number Placeholder 3"/>
          <p:cNvSpPr>
            <a:spLocks noGrp="1"/>
          </p:cNvSpPr>
          <p:nvPr>
            <p:ph type="sldNum" sz="quarter" idx="5"/>
          </p:nvPr>
        </p:nvSpPr>
        <p:spPr/>
        <p:txBody>
          <a:bodyPr/>
          <a:lstStyle/>
          <a:p>
            <a:fld id="{5F009A9E-F12D-479C-9024-02716B568D0C}" type="slidenum">
              <a:rPr lang="en-US" smtClean="0"/>
              <a:t>3</a:t>
            </a:fld>
            <a:endParaRPr lang="en-US"/>
          </a:p>
        </p:txBody>
      </p:sp>
    </p:spTree>
    <p:extLst>
      <p:ext uri="{BB962C8B-B14F-4D97-AF65-F5344CB8AC3E}">
        <p14:creationId xmlns:p14="http://schemas.microsoft.com/office/powerpoint/2010/main" val="959901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Hence the severity of the Spanish Inquisition of 1478.</a:t>
            </a:r>
          </a:p>
          <a:p>
            <a:pPr marL="228600" indent="-228600">
              <a:buAutoNum type="arabicPeriod"/>
            </a:pPr>
            <a:r>
              <a:rPr lang="en-US" dirty="0"/>
              <a:t>The reign of King Ferdinand II of Aragon and Queen Isabella I of Castile, spanning from 1474 to 1516, marked a pivotal period in Spanish and world history. Their marriage united the powerful kingdoms of Aragon and Castile, laying the groundwork for the unification of Spain.</a:t>
            </a:r>
          </a:p>
        </p:txBody>
      </p:sp>
      <p:sp>
        <p:nvSpPr>
          <p:cNvPr id="4" name="Slide Number Placeholder 3"/>
          <p:cNvSpPr>
            <a:spLocks noGrp="1"/>
          </p:cNvSpPr>
          <p:nvPr>
            <p:ph type="sldNum" sz="quarter" idx="5"/>
          </p:nvPr>
        </p:nvSpPr>
        <p:spPr/>
        <p:txBody>
          <a:bodyPr/>
          <a:lstStyle/>
          <a:p>
            <a:fld id="{5F009A9E-F12D-479C-9024-02716B568D0C}" type="slidenum">
              <a:rPr lang="en-US" smtClean="0"/>
              <a:t>39</a:t>
            </a:fld>
            <a:endParaRPr lang="en-US"/>
          </a:p>
        </p:txBody>
      </p:sp>
    </p:spTree>
    <p:extLst>
      <p:ext uri="{BB962C8B-B14F-4D97-AF65-F5344CB8AC3E}">
        <p14:creationId xmlns:p14="http://schemas.microsoft.com/office/powerpoint/2010/main" val="3233581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 Eisleben the family name was actually Luter.</a:t>
            </a:r>
          </a:p>
          <a:p>
            <a:pPr marL="228600" indent="-228600">
              <a:buAutoNum type="arabicPeriod"/>
            </a:pPr>
            <a:r>
              <a:rPr lang="en-US" dirty="0"/>
              <a:t>Bach became the Director of music at St. Thomas church in </a:t>
            </a:r>
            <a:r>
              <a:rPr lang="en-US" dirty="0" err="1"/>
              <a:t>Lipzig</a:t>
            </a:r>
            <a:r>
              <a:rPr lang="en-US" dirty="0"/>
              <a:t>, where the St. Thomas Boys Choir still sings to this day..  </a:t>
            </a:r>
          </a:p>
          <a:p>
            <a:r>
              <a:rPr lang="en-US" dirty="0"/>
              <a:t>2. His father was furious when he learned Luther’s enrollment in the monastery. How were the elderly supported?</a:t>
            </a:r>
          </a:p>
          <a:p>
            <a:r>
              <a:rPr lang="en-US" dirty="0"/>
              <a:t>3. What </a:t>
            </a:r>
            <a:r>
              <a:rPr lang="en-US" dirty="0" err="1"/>
              <a:t>Iis</a:t>
            </a:r>
            <a:r>
              <a:rPr lang="en-US" dirty="0"/>
              <a:t> the difference between a frier and a monk?</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40</a:t>
            </a:fld>
            <a:endParaRPr lang="en-US"/>
          </a:p>
        </p:txBody>
      </p:sp>
    </p:spTree>
    <p:extLst>
      <p:ext uri="{BB962C8B-B14F-4D97-AF65-F5344CB8AC3E}">
        <p14:creationId xmlns:p14="http://schemas.microsoft.com/office/powerpoint/2010/main" val="1982290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009A9E-F12D-479C-9024-02716B568D0C}" type="slidenum">
              <a:rPr lang="en-US" smtClean="0"/>
              <a:t>41</a:t>
            </a:fld>
            <a:endParaRPr lang="en-US"/>
          </a:p>
        </p:txBody>
      </p:sp>
    </p:spTree>
    <p:extLst>
      <p:ext uri="{BB962C8B-B14F-4D97-AF65-F5344CB8AC3E}">
        <p14:creationId xmlns:p14="http://schemas.microsoft.com/office/powerpoint/2010/main" val="3739991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One year after taking his vows to be a friar.</a:t>
            </a:r>
          </a:p>
        </p:txBody>
      </p:sp>
      <p:sp>
        <p:nvSpPr>
          <p:cNvPr id="4" name="Slide Number Placeholder 3"/>
          <p:cNvSpPr>
            <a:spLocks noGrp="1"/>
          </p:cNvSpPr>
          <p:nvPr>
            <p:ph type="sldNum" sz="quarter" idx="5"/>
          </p:nvPr>
        </p:nvSpPr>
        <p:spPr/>
        <p:txBody>
          <a:bodyPr/>
          <a:lstStyle/>
          <a:p>
            <a:fld id="{5F009A9E-F12D-479C-9024-02716B568D0C}" type="slidenum">
              <a:rPr lang="en-US" smtClean="0"/>
              <a:t>42</a:t>
            </a:fld>
            <a:endParaRPr lang="en-US"/>
          </a:p>
        </p:txBody>
      </p:sp>
    </p:spTree>
    <p:extLst>
      <p:ext uri="{BB962C8B-B14F-4D97-AF65-F5344CB8AC3E}">
        <p14:creationId xmlns:p14="http://schemas.microsoft.com/office/powerpoint/2010/main" val="1605569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Such a posting was the normal sequence for a scholastic debate and it was not a rebellion against the church.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Luther’s approach was greatly different than other reformers.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Gutenberg press.</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Pope Leo X  was from the Medici family of Florence.</a:t>
            </a:r>
          </a:p>
          <a:p>
            <a:pPr marL="228600" indent="-228600">
              <a:buAutoNum type="arabicPeriod"/>
            </a:pPr>
            <a:r>
              <a:rPr lang="en-US" dirty="0"/>
              <a:t>It bums me out knowing the Basilica was built on indulgence money.</a:t>
            </a:r>
          </a:p>
          <a:p>
            <a:r>
              <a:rPr lang="en-US" dirty="0"/>
              <a:t>2. </a:t>
            </a:r>
          </a:p>
        </p:txBody>
      </p:sp>
      <p:sp>
        <p:nvSpPr>
          <p:cNvPr id="4" name="Slide Number Placeholder 3"/>
          <p:cNvSpPr>
            <a:spLocks noGrp="1"/>
          </p:cNvSpPr>
          <p:nvPr>
            <p:ph type="sldNum" sz="quarter" idx="5"/>
          </p:nvPr>
        </p:nvSpPr>
        <p:spPr/>
        <p:txBody>
          <a:bodyPr/>
          <a:lstStyle/>
          <a:p>
            <a:fld id="{5F009A9E-F12D-479C-9024-02716B568D0C}" type="slidenum">
              <a:rPr lang="en-US" smtClean="0"/>
              <a:t>43</a:t>
            </a:fld>
            <a:endParaRPr lang="en-US"/>
          </a:p>
        </p:txBody>
      </p:sp>
    </p:spTree>
    <p:extLst>
      <p:ext uri="{BB962C8B-B14F-4D97-AF65-F5344CB8AC3E}">
        <p14:creationId xmlns:p14="http://schemas.microsoft.com/office/powerpoint/2010/main" val="1091922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Luther was a fierce debater and took no prisoners.</a:t>
            </a:r>
          </a:p>
          <a:p>
            <a:pPr marL="228600" indent="-228600">
              <a:buAutoNum type="arabicPeriod" startAt="2"/>
            </a:pPr>
            <a:r>
              <a:rPr lang="en-US" dirty="0"/>
              <a:t>The Duke was the second most important person in the Holy Roman Empire.</a:t>
            </a:r>
          </a:p>
          <a:p>
            <a:pPr marL="228600" indent="-228600">
              <a:buAutoNum type="arabicPeriod" startAt="2"/>
            </a:pPr>
            <a:r>
              <a:rPr lang="en-US" dirty="0"/>
              <a:t>Here is the concept of Adiaphora.</a:t>
            </a:r>
          </a:p>
        </p:txBody>
      </p:sp>
      <p:sp>
        <p:nvSpPr>
          <p:cNvPr id="4" name="Slide Number Placeholder 3"/>
          <p:cNvSpPr>
            <a:spLocks noGrp="1"/>
          </p:cNvSpPr>
          <p:nvPr>
            <p:ph type="sldNum" sz="quarter" idx="5"/>
          </p:nvPr>
        </p:nvSpPr>
        <p:spPr/>
        <p:txBody>
          <a:bodyPr/>
          <a:lstStyle/>
          <a:p>
            <a:fld id="{5F009A9E-F12D-479C-9024-02716B568D0C}" type="slidenum">
              <a:rPr lang="en-US" smtClean="0"/>
              <a:t>44</a:t>
            </a:fld>
            <a:endParaRPr lang="en-US"/>
          </a:p>
        </p:txBody>
      </p:sp>
    </p:spTree>
    <p:extLst>
      <p:ext uri="{BB962C8B-B14F-4D97-AF65-F5344CB8AC3E}">
        <p14:creationId xmlns:p14="http://schemas.microsoft.com/office/powerpoint/2010/main" val="1005245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Up  of hymns introduced a teaching method for the learning of Scripture.</a:t>
            </a:r>
          </a:p>
          <a:p>
            <a:pPr marL="228600" indent="-228600">
              <a:buAutoNum type="arabicPeriod"/>
            </a:pPr>
            <a:r>
              <a:rPr lang="en-US" dirty="0"/>
              <a:t>Up until this time only church workers had a vocation. Anything else had no value.</a:t>
            </a:r>
          </a:p>
          <a:p>
            <a:pPr marL="228600" indent="-228600">
              <a:buAutoNum type="arabicPeriod"/>
            </a:pPr>
            <a:r>
              <a:rPr lang="en-US" dirty="0"/>
              <a:t>The General  Council of Trent was finally held from 1545-63 A.D., starting later in the same year that Luther died.</a:t>
            </a:r>
          </a:p>
        </p:txBody>
      </p:sp>
      <p:sp>
        <p:nvSpPr>
          <p:cNvPr id="4" name="Slide Number Placeholder 3"/>
          <p:cNvSpPr>
            <a:spLocks noGrp="1"/>
          </p:cNvSpPr>
          <p:nvPr>
            <p:ph type="sldNum" sz="quarter" idx="5"/>
          </p:nvPr>
        </p:nvSpPr>
        <p:spPr/>
        <p:txBody>
          <a:bodyPr/>
          <a:lstStyle/>
          <a:p>
            <a:fld id="{5F009A9E-F12D-479C-9024-02716B568D0C}" type="slidenum">
              <a:rPr lang="en-US" smtClean="0"/>
              <a:t>45</a:t>
            </a:fld>
            <a:endParaRPr lang="en-US"/>
          </a:p>
        </p:txBody>
      </p:sp>
    </p:spTree>
    <p:extLst>
      <p:ext uri="{BB962C8B-B14F-4D97-AF65-F5344CB8AC3E}">
        <p14:creationId xmlns:p14="http://schemas.microsoft.com/office/powerpoint/2010/main" val="3597840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Lutheran primarily but other reformations as well.</a:t>
            </a:r>
          </a:p>
          <a:p>
            <a:r>
              <a:rPr lang="en-US" dirty="0"/>
              <a:t>2. He </a:t>
            </a:r>
            <a:r>
              <a:rPr lang="en-US" b="0" i="0" u="none" strike="noStrike" dirty="0">
                <a:solidFill>
                  <a:srgbClr val="444444"/>
                </a:solidFill>
                <a:effectLst/>
                <a:latin typeface="Roboto" panose="02000000000000000000" pitchFamily="2" charset="0"/>
              </a:rPr>
              <a:t> is widely regarded as one of the most influential figures in Western and Christian history.</a:t>
            </a:r>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46</a:t>
            </a:fld>
            <a:endParaRPr lang="en-US"/>
          </a:p>
        </p:txBody>
      </p:sp>
    </p:spTree>
    <p:extLst>
      <p:ext uri="{BB962C8B-B14F-4D97-AF65-F5344CB8AC3E}">
        <p14:creationId xmlns:p14="http://schemas.microsoft.com/office/powerpoint/2010/main" val="420522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Orthodox equals SELC (Independent Evangelical-Lutheran Church) and Reformed equal The Evangelical Church in Germany (EKD)</a:t>
            </a:r>
          </a:p>
          <a:p>
            <a:pPr marL="228600" indent="-228600">
              <a:buAutoNum type="arabicPeriod"/>
            </a:pPr>
            <a:r>
              <a:rPr lang="en-US" dirty="0"/>
              <a:t>Luther was named the most important man of his century.</a:t>
            </a:r>
          </a:p>
        </p:txBody>
      </p:sp>
      <p:sp>
        <p:nvSpPr>
          <p:cNvPr id="4" name="Slide Number Placeholder 3"/>
          <p:cNvSpPr>
            <a:spLocks noGrp="1"/>
          </p:cNvSpPr>
          <p:nvPr>
            <p:ph type="sldNum" sz="quarter" idx="5"/>
          </p:nvPr>
        </p:nvSpPr>
        <p:spPr/>
        <p:txBody>
          <a:bodyPr/>
          <a:lstStyle/>
          <a:p>
            <a:fld id="{5F009A9E-F12D-479C-9024-02716B568D0C}" type="slidenum">
              <a:rPr lang="en-US" smtClean="0"/>
              <a:t>47</a:t>
            </a:fld>
            <a:endParaRPr lang="en-US"/>
          </a:p>
        </p:txBody>
      </p:sp>
    </p:spTree>
    <p:extLst>
      <p:ext uri="{BB962C8B-B14F-4D97-AF65-F5344CB8AC3E}">
        <p14:creationId xmlns:p14="http://schemas.microsoft.com/office/powerpoint/2010/main" val="513830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Vatican I was held on December 1869 and was adjourned on 20 September 1870 and Vatican II was held in 1962 to 1965.</a:t>
            </a:r>
          </a:p>
          <a:p>
            <a:pPr marL="228600" indent="-228600">
              <a:buAutoNum type="arabicPeriod"/>
            </a:pPr>
            <a:r>
              <a:rPr lang="en-US" dirty="0"/>
              <a:t>Vatican I had mostly to do with the new state of Italy encroaching upon the Papak States.</a:t>
            </a:r>
          </a:p>
        </p:txBody>
      </p:sp>
      <p:sp>
        <p:nvSpPr>
          <p:cNvPr id="4" name="Slide Number Placeholder 3"/>
          <p:cNvSpPr>
            <a:spLocks noGrp="1"/>
          </p:cNvSpPr>
          <p:nvPr>
            <p:ph type="sldNum" sz="quarter" idx="5"/>
          </p:nvPr>
        </p:nvSpPr>
        <p:spPr/>
        <p:txBody>
          <a:bodyPr/>
          <a:lstStyle/>
          <a:p>
            <a:fld id="{5F009A9E-F12D-479C-9024-02716B568D0C}" type="slidenum">
              <a:rPr lang="en-US" smtClean="0"/>
              <a:t>48</a:t>
            </a:fld>
            <a:endParaRPr lang="en-US"/>
          </a:p>
        </p:txBody>
      </p:sp>
    </p:spTree>
    <p:extLst>
      <p:ext uri="{BB962C8B-B14F-4D97-AF65-F5344CB8AC3E}">
        <p14:creationId xmlns:p14="http://schemas.microsoft.com/office/powerpoint/2010/main" val="175892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Greatest extent of the  empire super </a:t>
            </a:r>
            <a:r>
              <a:rPr lang="en-US" dirty="0" err="1"/>
              <a:t>emposed</a:t>
            </a:r>
            <a:r>
              <a:rPr lang="en-US" dirty="0"/>
              <a:t> on current states.</a:t>
            </a:r>
          </a:p>
        </p:txBody>
      </p:sp>
      <p:sp>
        <p:nvSpPr>
          <p:cNvPr id="4" name="Slide Number Placeholder 3"/>
          <p:cNvSpPr>
            <a:spLocks noGrp="1"/>
          </p:cNvSpPr>
          <p:nvPr>
            <p:ph type="sldNum" sz="quarter" idx="5"/>
          </p:nvPr>
        </p:nvSpPr>
        <p:spPr/>
        <p:txBody>
          <a:bodyPr/>
          <a:lstStyle/>
          <a:p>
            <a:fld id="{5F009A9E-F12D-479C-9024-02716B568D0C}" type="slidenum">
              <a:rPr lang="en-US" smtClean="0"/>
              <a:t>4</a:t>
            </a:fld>
            <a:endParaRPr lang="en-US"/>
          </a:p>
        </p:txBody>
      </p:sp>
    </p:spTree>
    <p:extLst>
      <p:ext uri="{BB962C8B-B14F-4D97-AF65-F5344CB8AC3E}">
        <p14:creationId xmlns:p14="http://schemas.microsoft.com/office/powerpoint/2010/main" val="4166712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009A9E-F12D-479C-9024-02716B568D0C}" type="slidenum">
              <a:rPr lang="en-US" smtClean="0"/>
              <a:t>49</a:t>
            </a:fld>
            <a:endParaRPr lang="en-US"/>
          </a:p>
        </p:txBody>
      </p:sp>
    </p:spTree>
    <p:extLst>
      <p:ext uri="{BB962C8B-B14F-4D97-AF65-F5344CB8AC3E}">
        <p14:creationId xmlns:p14="http://schemas.microsoft.com/office/powerpoint/2010/main" val="3603000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Berlin Cathedral (</a:t>
            </a:r>
            <a:r>
              <a:rPr lang="en-US" dirty="0" err="1"/>
              <a:t>Domkirche</a:t>
            </a:r>
            <a:r>
              <a:rPr lang="en-US" dirty="0"/>
              <a:t>)</a:t>
            </a:r>
          </a:p>
          <a:p>
            <a:r>
              <a:rPr lang="en-US" dirty="0"/>
              <a:t>2. Castle Church, Torgue, Germany. </a:t>
            </a:r>
          </a:p>
        </p:txBody>
      </p:sp>
      <p:sp>
        <p:nvSpPr>
          <p:cNvPr id="4" name="Slide Number Placeholder 3"/>
          <p:cNvSpPr>
            <a:spLocks noGrp="1"/>
          </p:cNvSpPr>
          <p:nvPr>
            <p:ph type="sldNum" sz="quarter" idx="5"/>
          </p:nvPr>
        </p:nvSpPr>
        <p:spPr/>
        <p:txBody>
          <a:bodyPr/>
          <a:lstStyle/>
          <a:p>
            <a:fld id="{5F009A9E-F12D-479C-9024-02716B568D0C}" type="slidenum">
              <a:rPr lang="en-US" smtClean="0"/>
              <a:t>50</a:t>
            </a:fld>
            <a:endParaRPr lang="en-US"/>
          </a:p>
        </p:txBody>
      </p:sp>
    </p:spTree>
    <p:extLst>
      <p:ext uri="{BB962C8B-B14F-4D97-AF65-F5344CB8AC3E}">
        <p14:creationId xmlns:p14="http://schemas.microsoft.com/office/powerpoint/2010/main" val="488579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009A9E-F12D-479C-9024-02716B568D0C}" type="slidenum">
              <a:rPr lang="en-US" smtClean="0"/>
              <a:t>52</a:t>
            </a:fld>
            <a:endParaRPr lang="en-US"/>
          </a:p>
        </p:txBody>
      </p:sp>
    </p:spTree>
    <p:extLst>
      <p:ext uri="{BB962C8B-B14F-4D97-AF65-F5344CB8AC3E}">
        <p14:creationId xmlns:p14="http://schemas.microsoft.com/office/powerpoint/2010/main" val="2611377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53</a:t>
            </a:fld>
            <a:endParaRPr lang="en-US"/>
          </a:p>
        </p:txBody>
      </p:sp>
    </p:spTree>
    <p:extLst>
      <p:ext uri="{BB962C8B-B14F-4D97-AF65-F5344CB8AC3E}">
        <p14:creationId xmlns:p14="http://schemas.microsoft.com/office/powerpoint/2010/main" val="1713399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There is a statue of him in the courtyard.</a:t>
            </a:r>
          </a:p>
          <a:p>
            <a:pPr marL="228600" indent="-228600">
              <a:buAutoNum type="arabicPeriod"/>
            </a:pPr>
            <a:r>
              <a:rPr lang="en-US" dirty="0"/>
              <a:t>The Church was a thousand years old before it definitively took a stand in favor of celibacy in the twelfth century at the Second Lateran Council held in 1139, when a rule was approved forbidding priests to marry. In 1563, the Council of Trent reaffirmed the tradition of celibacy.</a:t>
            </a:r>
          </a:p>
        </p:txBody>
      </p:sp>
      <p:sp>
        <p:nvSpPr>
          <p:cNvPr id="4" name="Slide Number Placeholder 3"/>
          <p:cNvSpPr>
            <a:spLocks noGrp="1"/>
          </p:cNvSpPr>
          <p:nvPr>
            <p:ph type="sldNum" sz="quarter" idx="5"/>
          </p:nvPr>
        </p:nvSpPr>
        <p:spPr/>
        <p:txBody>
          <a:bodyPr/>
          <a:lstStyle/>
          <a:p>
            <a:fld id="{5F009A9E-F12D-479C-9024-02716B568D0C}" type="slidenum">
              <a:rPr lang="en-US" smtClean="0"/>
              <a:t>54</a:t>
            </a:fld>
            <a:endParaRPr lang="en-US"/>
          </a:p>
        </p:txBody>
      </p:sp>
    </p:spTree>
    <p:extLst>
      <p:ext uri="{BB962C8B-B14F-4D97-AF65-F5344CB8AC3E}">
        <p14:creationId xmlns:p14="http://schemas.microsoft.com/office/powerpoint/2010/main" val="3064576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Monasteries and nunneries.</a:t>
            </a:r>
          </a:p>
        </p:txBody>
      </p:sp>
      <p:sp>
        <p:nvSpPr>
          <p:cNvPr id="4" name="Slide Number Placeholder 3"/>
          <p:cNvSpPr>
            <a:spLocks noGrp="1"/>
          </p:cNvSpPr>
          <p:nvPr>
            <p:ph type="sldNum" sz="quarter" idx="5"/>
          </p:nvPr>
        </p:nvSpPr>
        <p:spPr/>
        <p:txBody>
          <a:bodyPr/>
          <a:lstStyle/>
          <a:p>
            <a:fld id="{5F009A9E-F12D-479C-9024-02716B568D0C}" type="slidenum">
              <a:rPr lang="en-US" smtClean="0"/>
              <a:t>55</a:t>
            </a:fld>
            <a:endParaRPr lang="en-US"/>
          </a:p>
        </p:txBody>
      </p:sp>
    </p:spTree>
    <p:extLst>
      <p:ext uri="{BB962C8B-B14F-4D97-AF65-F5344CB8AC3E}">
        <p14:creationId xmlns:p14="http://schemas.microsoft.com/office/powerpoint/2010/main" val="1715207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p>
        </p:txBody>
      </p:sp>
      <p:sp>
        <p:nvSpPr>
          <p:cNvPr id="4" name="Slide Number Placeholder 3"/>
          <p:cNvSpPr>
            <a:spLocks noGrp="1"/>
          </p:cNvSpPr>
          <p:nvPr>
            <p:ph type="sldNum" sz="quarter" idx="5"/>
          </p:nvPr>
        </p:nvSpPr>
        <p:spPr/>
        <p:txBody>
          <a:bodyPr/>
          <a:lstStyle/>
          <a:p>
            <a:fld id="{5F009A9E-F12D-479C-9024-02716B568D0C}" type="slidenum">
              <a:rPr lang="en-US" smtClean="0"/>
              <a:t>56</a:t>
            </a:fld>
            <a:endParaRPr lang="en-US"/>
          </a:p>
        </p:txBody>
      </p:sp>
    </p:spTree>
    <p:extLst>
      <p:ext uri="{BB962C8B-B14F-4D97-AF65-F5344CB8AC3E}">
        <p14:creationId xmlns:p14="http://schemas.microsoft.com/office/powerpoint/2010/main" val="27112191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Calvin held that the Roman Catholic Church was so corrupt it could not be reformed, so he started over with a blank piece of paper.</a:t>
            </a:r>
          </a:p>
        </p:txBody>
      </p:sp>
      <p:sp>
        <p:nvSpPr>
          <p:cNvPr id="4" name="Slide Number Placeholder 3"/>
          <p:cNvSpPr>
            <a:spLocks noGrp="1"/>
          </p:cNvSpPr>
          <p:nvPr>
            <p:ph type="sldNum" sz="quarter" idx="5"/>
          </p:nvPr>
        </p:nvSpPr>
        <p:spPr/>
        <p:txBody>
          <a:bodyPr/>
          <a:lstStyle/>
          <a:p>
            <a:fld id="{5F009A9E-F12D-479C-9024-02716B568D0C}" type="slidenum">
              <a:rPr lang="en-US" smtClean="0"/>
              <a:t>57</a:t>
            </a:fld>
            <a:endParaRPr lang="en-US"/>
          </a:p>
        </p:txBody>
      </p:sp>
    </p:spTree>
    <p:extLst>
      <p:ext uri="{BB962C8B-B14F-4D97-AF65-F5344CB8AC3E}">
        <p14:creationId xmlns:p14="http://schemas.microsoft.com/office/powerpoint/2010/main" val="30357979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Also, the use of logic to explain all things.</a:t>
            </a:r>
          </a:p>
        </p:txBody>
      </p:sp>
      <p:sp>
        <p:nvSpPr>
          <p:cNvPr id="4" name="Slide Number Placeholder 3"/>
          <p:cNvSpPr>
            <a:spLocks noGrp="1"/>
          </p:cNvSpPr>
          <p:nvPr>
            <p:ph type="sldNum" sz="quarter" idx="5"/>
          </p:nvPr>
        </p:nvSpPr>
        <p:spPr/>
        <p:txBody>
          <a:bodyPr/>
          <a:lstStyle/>
          <a:p>
            <a:fld id="{5F009A9E-F12D-479C-9024-02716B568D0C}" type="slidenum">
              <a:rPr lang="en-US" smtClean="0"/>
              <a:t>58</a:t>
            </a:fld>
            <a:endParaRPr lang="en-US"/>
          </a:p>
        </p:txBody>
      </p:sp>
    </p:spTree>
    <p:extLst>
      <p:ext uri="{BB962C8B-B14F-4D97-AF65-F5344CB8AC3E}">
        <p14:creationId xmlns:p14="http://schemas.microsoft.com/office/powerpoint/2010/main" val="3610223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Science and logical reasoning held center stage in education.</a:t>
            </a:r>
          </a:p>
          <a:p>
            <a:pPr marL="228600" indent="-228600">
              <a:buAutoNum type="arabicPeriod"/>
            </a:pPr>
            <a:r>
              <a:rPr lang="en-US" dirty="0"/>
              <a:t>Seneca's De Clementia is an instructional contrast between the good ruler and the tyrant, and an evaluation of the relationship between ruler and subject and the need for mercy during the time of Nero. </a:t>
            </a:r>
          </a:p>
          <a:p>
            <a:pPr marL="228600" indent="-228600">
              <a:buAutoNum type="arabicPeriod"/>
            </a:pPr>
            <a:r>
              <a:rPr lang="en-US" dirty="0"/>
              <a:t>He did not have a degree in theology.</a:t>
            </a:r>
          </a:p>
        </p:txBody>
      </p:sp>
      <p:sp>
        <p:nvSpPr>
          <p:cNvPr id="4" name="Slide Number Placeholder 3"/>
          <p:cNvSpPr>
            <a:spLocks noGrp="1"/>
          </p:cNvSpPr>
          <p:nvPr>
            <p:ph type="sldNum" sz="quarter" idx="5"/>
          </p:nvPr>
        </p:nvSpPr>
        <p:spPr/>
        <p:txBody>
          <a:bodyPr/>
          <a:lstStyle/>
          <a:p>
            <a:fld id="{5F009A9E-F12D-479C-9024-02716B568D0C}" type="slidenum">
              <a:rPr lang="en-US" smtClean="0"/>
              <a:t>59</a:t>
            </a:fld>
            <a:endParaRPr lang="en-US"/>
          </a:p>
        </p:txBody>
      </p:sp>
    </p:spTree>
    <p:extLst>
      <p:ext uri="{BB962C8B-B14F-4D97-AF65-F5344CB8AC3E}">
        <p14:creationId xmlns:p14="http://schemas.microsoft.com/office/powerpoint/2010/main" val="2083454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It was possible in the Byzantine Empire to move up the ranks to Emperor, but when the </a:t>
            </a:r>
            <a:r>
              <a:rPr lang="en-US" dirty="0" err="1"/>
              <a:t>Emporer</a:t>
            </a:r>
            <a:r>
              <a:rPr lang="en-US" dirty="0"/>
              <a:t> married a sex worker something had to change. </a:t>
            </a:r>
          </a:p>
        </p:txBody>
      </p:sp>
      <p:sp>
        <p:nvSpPr>
          <p:cNvPr id="4" name="Slide Number Placeholder 3"/>
          <p:cNvSpPr>
            <a:spLocks noGrp="1"/>
          </p:cNvSpPr>
          <p:nvPr>
            <p:ph type="sldNum" sz="quarter" idx="5"/>
          </p:nvPr>
        </p:nvSpPr>
        <p:spPr/>
        <p:txBody>
          <a:bodyPr/>
          <a:lstStyle/>
          <a:p>
            <a:fld id="{5F009A9E-F12D-479C-9024-02716B568D0C}" type="slidenum">
              <a:rPr lang="en-US" smtClean="0"/>
              <a:t>5</a:t>
            </a:fld>
            <a:endParaRPr lang="en-US"/>
          </a:p>
        </p:txBody>
      </p:sp>
    </p:spTree>
    <p:extLst>
      <p:ext uri="{BB962C8B-B14F-4D97-AF65-F5344CB8AC3E}">
        <p14:creationId xmlns:p14="http://schemas.microsoft.com/office/powerpoint/2010/main" val="490877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He founded the Calvinist Church.</a:t>
            </a:r>
          </a:p>
        </p:txBody>
      </p:sp>
      <p:sp>
        <p:nvSpPr>
          <p:cNvPr id="4" name="Slide Number Placeholder 3"/>
          <p:cNvSpPr>
            <a:spLocks noGrp="1"/>
          </p:cNvSpPr>
          <p:nvPr>
            <p:ph type="sldNum" sz="quarter" idx="5"/>
          </p:nvPr>
        </p:nvSpPr>
        <p:spPr/>
        <p:txBody>
          <a:bodyPr/>
          <a:lstStyle/>
          <a:p>
            <a:fld id="{5F009A9E-F12D-479C-9024-02716B568D0C}" type="slidenum">
              <a:rPr lang="en-US" smtClean="0"/>
              <a:t>60</a:t>
            </a:fld>
            <a:endParaRPr lang="en-US"/>
          </a:p>
        </p:txBody>
      </p:sp>
    </p:spTree>
    <p:extLst>
      <p:ext uri="{BB962C8B-B14F-4D97-AF65-F5344CB8AC3E}">
        <p14:creationId xmlns:p14="http://schemas.microsoft.com/office/powerpoint/2010/main" val="1636654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009A9E-F12D-479C-9024-02716B568D0C}" type="slidenum">
              <a:rPr lang="en-US" smtClean="0"/>
              <a:t>61</a:t>
            </a:fld>
            <a:endParaRPr lang="en-US"/>
          </a:p>
        </p:txBody>
      </p:sp>
    </p:spTree>
    <p:extLst>
      <p:ext uri="{BB962C8B-B14F-4D97-AF65-F5344CB8AC3E}">
        <p14:creationId xmlns:p14="http://schemas.microsoft.com/office/powerpoint/2010/main" val="35590522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63</a:t>
            </a:fld>
            <a:endParaRPr lang="en-US"/>
          </a:p>
        </p:txBody>
      </p:sp>
    </p:spTree>
    <p:extLst>
      <p:ext uri="{BB962C8B-B14F-4D97-AF65-F5344CB8AC3E}">
        <p14:creationId xmlns:p14="http://schemas.microsoft.com/office/powerpoint/2010/main" val="2924577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Methodist Episcopal Church</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MEC</a:t>
            </a:r>
            <a:r>
              <a:rPr lang="en-US" b="0" i="0" dirty="0">
                <a:solidFill>
                  <a:srgbClr val="202122"/>
                </a:solidFill>
                <a:effectLst/>
                <a:latin typeface="Arial" panose="020B0604020202020204" pitchFamily="34" charset="0"/>
              </a:rPr>
              <a:t>) was the oldest and largest </a:t>
            </a:r>
            <a:r>
              <a:rPr lang="en-US" b="0" i="0" u="none" strike="noStrike" dirty="0">
                <a:solidFill>
                  <a:srgbClr val="3366CC"/>
                </a:solidFill>
                <a:effectLst/>
                <a:latin typeface="Arial" panose="020B0604020202020204" pitchFamily="34" charset="0"/>
                <a:hlinkClick r:id="rId3" tooltip="Methodist"/>
              </a:rPr>
              <a:t>Methodist</a:t>
            </a:r>
            <a:r>
              <a:rPr lang="en-US" b="0" i="0" dirty="0">
                <a:solidFill>
                  <a:srgbClr val="202122"/>
                </a:solidFill>
                <a:effectLst/>
                <a:latin typeface="Arial" panose="020B0604020202020204" pitchFamily="34" charset="0"/>
              </a:rPr>
              <a:t> denomination in the </a:t>
            </a:r>
            <a:r>
              <a:rPr lang="en-US" b="0" i="0" u="none" strike="noStrike" dirty="0">
                <a:solidFill>
                  <a:srgbClr val="3366CC"/>
                </a:solidFill>
                <a:effectLst/>
                <a:latin typeface="Arial" panose="020B0604020202020204" pitchFamily="34" charset="0"/>
                <a:hlinkClick r:id="rId4" tooltip="United States"/>
              </a:rPr>
              <a:t>United States</a:t>
            </a:r>
            <a:r>
              <a:rPr lang="en-US" b="0" i="0" dirty="0">
                <a:solidFill>
                  <a:srgbClr val="202122"/>
                </a:solidFill>
                <a:effectLst/>
                <a:latin typeface="Arial" panose="020B0604020202020204" pitchFamily="34" charset="0"/>
              </a:rPr>
              <a:t> from its founding in 1784 until 1939. It was also the first </a:t>
            </a:r>
            <a:r>
              <a:rPr lang="en-US" b="0" i="0" u="none" strike="noStrike" dirty="0">
                <a:solidFill>
                  <a:srgbClr val="3366CC"/>
                </a:solidFill>
                <a:effectLst/>
                <a:latin typeface="Arial" panose="020B0604020202020204" pitchFamily="34" charset="0"/>
                <a:hlinkClick r:id="rId5" tooltip="Religious denomination"/>
              </a:rPr>
              <a:t>religious denomination</a:t>
            </a:r>
            <a:r>
              <a:rPr lang="en-US" b="0" i="0" dirty="0">
                <a:solidFill>
                  <a:srgbClr val="202122"/>
                </a:solidFill>
                <a:effectLst/>
                <a:latin typeface="Arial" panose="020B0604020202020204" pitchFamily="34" charset="0"/>
              </a:rPr>
              <a:t> in the US to organize itself nationally.</a:t>
            </a:r>
            <a:r>
              <a:rPr lang="en-US" b="0" i="0" u="none" strike="noStrike" baseline="30000" dirty="0">
                <a:solidFill>
                  <a:srgbClr val="3366CC"/>
                </a:solidFill>
                <a:effectLst/>
                <a:latin typeface="Arial" panose="020B0604020202020204" pitchFamily="34" charset="0"/>
                <a:hlinkClick r:id="rId6"/>
              </a:rPr>
              <a:t>[4]</a:t>
            </a:r>
            <a:r>
              <a:rPr lang="en-US" b="0" i="0" dirty="0">
                <a:solidFill>
                  <a:srgbClr val="202122"/>
                </a:solidFill>
                <a:effectLst/>
                <a:latin typeface="Arial" panose="020B0604020202020204" pitchFamily="34" charset="0"/>
              </a:rPr>
              <a:t> In 1939, the MEC reunited with two breakaway Methodist denominations (the </a:t>
            </a:r>
            <a:r>
              <a:rPr lang="en-US" b="0" i="0" u="none" strike="noStrike" dirty="0">
                <a:solidFill>
                  <a:srgbClr val="3366CC"/>
                </a:solidFill>
                <a:effectLst/>
                <a:latin typeface="Arial" panose="020B0604020202020204" pitchFamily="34" charset="0"/>
                <a:hlinkClick r:id="rId7" tooltip="Methodist Protestant Church"/>
              </a:rPr>
              <a:t>Methodist Protestant Church</a:t>
            </a:r>
            <a:r>
              <a:rPr lang="en-US" b="0" i="0" dirty="0">
                <a:solidFill>
                  <a:srgbClr val="202122"/>
                </a:solidFill>
                <a:effectLst/>
                <a:latin typeface="Arial" panose="020B0604020202020204" pitchFamily="34" charset="0"/>
              </a:rPr>
              <a:t> and the </a:t>
            </a:r>
            <a:r>
              <a:rPr lang="en-US" b="0" i="0" u="none" strike="noStrike" dirty="0">
                <a:solidFill>
                  <a:srgbClr val="3366CC"/>
                </a:solidFill>
                <a:effectLst/>
                <a:latin typeface="Arial" panose="020B0604020202020204" pitchFamily="34" charset="0"/>
                <a:hlinkClick r:id="rId8" tooltip="Methodist Episcopal Church, South"/>
              </a:rPr>
              <a:t>Methodist Episcopal Church, South</a:t>
            </a:r>
            <a:r>
              <a:rPr lang="en-US" b="0" i="0" dirty="0">
                <a:solidFill>
                  <a:srgbClr val="202122"/>
                </a:solidFill>
                <a:effectLst/>
                <a:latin typeface="Arial" panose="020B0604020202020204" pitchFamily="34" charset="0"/>
              </a:rPr>
              <a:t>) to form the </a:t>
            </a:r>
            <a:r>
              <a:rPr lang="en-US" b="0" i="0" u="none" strike="noStrike" dirty="0">
                <a:solidFill>
                  <a:srgbClr val="3366CC"/>
                </a:solidFill>
                <a:effectLst/>
                <a:latin typeface="Arial" panose="020B0604020202020204" pitchFamily="34" charset="0"/>
                <a:hlinkClick r:id="rId9" tooltip="Methodist Church (USA)"/>
              </a:rPr>
              <a:t>Methodist Church</a:t>
            </a:r>
            <a:r>
              <a:rPr lang="en-US" b="0" i="0" dirty="0">
                <a:solidFill>
                  <a:srgbClr val="202122"/>
                </a:solidFill>
                <a:effectLst/>
                <a:latin typeface="Arial" panose="020B0604020202020204" pitchFamily="34" charset="0"/>
              </a:rPr>
              <a:t>. In 1968, the Methodist Church merged with the </a:t>
            </a:r>
            <a:r>
              <a:rPr lang="en-US" b="0" i="0" u="none" strike="noStrike" dirty="0">
                <a:solidFill>
                  <a:srgbClr val="3366CC"/>
                </a:solidFill>
                <a:effectLst/>
                <a:latin typeface="Arial" panose="020B0604020202020204" pitchFamily="34" charset="0"/>
                <a:hlinkClick r:id="rId10" tooltip="Evangelical United Brethren Church"/>
              </a:rPr>
              <a:t>Evangelical United Brethren Church</a:t>
            </a:r>
            <a:r>
              <a:rPr lang="en-US" b="0" i="0" dirty="0">
                <a:solidFill>
                  <a:srgbClr val="202122"/>
                </a:solidFill>
                <a:effectLst/>
                <a:latin typeface="Arial" panose="020B0604020202020204" pitchFamily="34" charset="0"/>
              </a:rPr>
              <a:t> to form the </a:t>
            </a:r>
            <a:r>
              <a:rPr lang="en-US" b="0" i="0" u="none" strike="noStrike" dirty="0">
                <a:solidFill>
                  <a:srgbClr val="3366CC"/>
                </a:solidFill>
                <a:effectLst/>
                <a:latin typeface="Arial" panose="020B0604020202020204" pitchFamily="34" charset="0"/>
                <a:hlinkClick r:id="rId11" tooltip="United Methodist Church"/>
              </a:rPr>
              <a:t>United Methodist Church</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64</a:t>
            </a:fld>
            <a:endParaRPr lang="en-US"/>
          </a:p>
        </p:txBody>
      </p:sp>
    </p:spTree>
    <p:extLst>
      <p:ext uri="{BB962C8B-B14F-4D97-AF65-F5344CB8AC3E}">
        <p14:creationId xmlns:p14="http://schemas.microsoft.com/office/powerpoint/2010/main" val="2841033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Thus, the saga of the Tutors continues.</a:t>
            </a:r>
          </a:p>
        </p:txBody>
      </p:sp>
      <p:sp>
        <p:nvSpPr>
          <p:cNvPr id="4" name="Slide Number Placeholder 3"/>
          <p:cNvSpPr>
            <a:spLocks noGrp="1"/>
          </p:cNvSpPr>
          <p:nvPr>
            <p:ph type="sldNum" sz="quarter" idx="5"/>
          </p:nvPr>
        </p:nvSpPr>
        <p:spPr/>
        <p:txBody>
          <a:bodyPr/>
          <a:lstStyle/>
          <a:p>
            <a:fld id="{5F009A9E-F12D-479C-9024-02716B568D0C}" type="slidenum">
              <a:rPr lang="en-US" smtClean="0"/>
              <a:t>65</a:t>
            </a:fld>
            <a:endParaRPr lang="en-US"/>
          </a:p>
        </p:txBody>
      </p:sp>
    </p:spTree>
    <p:extLst>
      <p:ext uri="{BB962C8B-B14F-4D97-AF65-F5344CB8AC3E}">
        <p14:creationId xmlns:p14="http://schemas.microsoft.com/office/powerpoint/2010/main" val="16360447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009A9E-F12D-479C-9024-02716B568D0C}" type="slidenum">
              <a:rPr lang="en-US" smtClean="0"/>
              <a:t>66</a:t>
            </a:fld>
            <a:endParaRPr lang="en-US"/>
          </a:p>
        </p:txBody>
      </p:sp>
    </p:spTree>
    <p:extLst>
      <p:ext uri="{BB962C8B-B14F-4D97-AF65-F5344CB8AC3E}">
        <p14:creationId xmlns:p14="http://schemas.microsoft.com/office/powerpoint/2010/main" val="151382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less sometimes longer.</a:t>
            </a:r>
          </a:p>
        </p:txBody>
      </p:sp>
      <p:sp>
        <p:nvSpPr>
          <p:cNvPr id="4" name="Slide Number Placeholder 3"/>
          <p:cNvSpPr>
            <a:spLocks noGrp="1"/>
          </p:cNvSpPr>
          <p:nvPr>
            <p:ph type="sldNum" sz="quarter" idx="5"/>
          </p:nvPr>
        </p:nvSpPr>
        <p:spPr/>
        <p:txBody>
          <a:bodyPr/>
          <a:lstStyle/>
          <a:p>
            <a:fld id="{5F009A9E-F12D-479C-9024-02716B568D0C}" type="slidenum">
              <a:rPr lang="en-US" smtClean="0"/>
              <a:t>6</a:t>
            </a:fld>
            <a:endParaRPr lang="en-US"/>
          </a:p>
        </p:txBody>
      </p:sp>
    </p:spTree>
    <p:extLst>
      <p:ext uri="{BB962C8B-B14F-4D97-AF65-F5344CB8AC3E}">
        <p14:creationId xmlns:p14="http://schemas.microsoft.com/office/powerpoint/2010/main" val="3092691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 Athanasian author is unknown , sung responsively.</a:t>
            </a:r>
          </a:p>
          <a:p>
            <a:pPr marL="228600" indent="-228600">
              <a:buAutoNum type="arabicPeriod"/>
            </a:pPr>
            <a:r>
              <a:rPr lang="en-US" dirty="0"/>
              <a:t>Proper depiction of the tables.</a:t>
            </a:r>
          </a:p>
        </p:txBody>
      </p:sp>
      <p:sp>
        <p:nvSpPr>
          <p:cNvPr id="4" name="Slide Number Placeholder 3"/>
          <p:cNvSpPr>
            <a:spLocks noGrp="1"/>
          </p:cNvSpPr>
          <p:nvPr>
            <p:ph type="sldNum" sz="quarter" idx="5"/>
          </p:nvPr>
        </p:nvSpPr>
        <p:spPr/>
        <p:txBody>
          <a:bodyPr/>
          <a:lstStyle/>
          <a:p>
            <a:fld id="{5F009A9E-F12D-479C-9024-02716B568D0C}" type="slidenum">
              <a:rPr lang="en-US" smtClean="0"/>
              <a:t>10</a:t>
            </a:fld>
            <a:endParaRPr lang="en-US"/>
          </a:p>
        </p:txBody>
      </p:sp>
    </p:spTree>
    <p:extLst>
      <p:ext uri="{BB962C8B-B14F-4D97-AF65-F5344CB8AC3E}">
        <p14:creationId xmlns:p14="http://schemas.microsoft.com/office/powerpoint/2010/main" val="186816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No longer in communion.</a:t>
            </a:r>
          </a:p>
          <a:p>
            <a:pPr marL="228600" indent="-228600">
              <a:buAutoNum type="arabicPeriod"/>
            </a:pPr>
            <a:r>
              <a:rPr lang="en-US" dirty="0"/>
              <a:t>Split over long simmering issues.</a:t>
            </a:r>
          </a:p>
        </p:txBody>
      </p:sp>
      <p:sp>
        <p:nvSpPr>
          <p:cNvPr id="4" name="Slide Number Placeholder 3"/>
          <p:cNvSpPr>
            <a:spLocks noGrp="1"/>
          </p:cNvSpPr>
          <p:nvPr>
            <p:ph type="sldNum" sz="quarter" idx="5"/>
          </p:nvPr>
        </p:nvSpPr>
        <p:spPr/>
        <p:txBody>
          <a:bodyPr/>
          <a:lstStyle/>
          <a:p>
            <a:fld id="{5F009A9E-F12D-479C-9024-02716B568D0C}" type="slidenum">
              <a:rPr lang="en-US" smtClean="0"/>
              <a:t>13</a:t>
            </a:fld>
            <a:endParaRPr lang="en-US"/>
          </a:p>
        </p:txBody>
      </p:sp>
    </p:spTree>
    <p:extLst>
      <p:ext uri="{BB962C8B-B14F-4D97-AF65-F5344CB8AC3E}">
        <p14:creationId xmlns:p14="http://schemas.microsoft.com/office/powerpoint/2010/main" val="629677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Donation of Constantine</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Latin language"/>
              </a:rPr>
              <a:t>Latin</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Donatio</a:t>
            </a:r>
            <a:r>
              <a:rPr lang="en-US" b="0" i="1" dirty="0">
                <a:solidFill>
                  <a:srgbClr val="202122"/>
                </a:solidFill>
                <a:effectLst/>
                <a:latin typeface="Arial" panose="020B0604020202020204" pitchFamily="34" charset="0"/>
              </a:rPr>
              <a:t> Constantini</a:t>
            </a:r>
            <a:r>
              <a:rPr lang="en-US" b="0" i="0" dirty="0">
                <a:solidFill>
                  <a:srgbClr val="202122"/>
                </a:solidFill>
                <a:effectLst/>
                <a:latin typeface="Arial" panose="020B0604020202020204" pitchFamily="34" charset="0"/>
              </a:rPr>
              <a:t>) is a </a:t>
            </a:r>
            <a:r>
              <a:rPr lang="en-US" b="0" i="0" u="none" strike="noStrike" dirty="0">
                <a:solidFill>
                  <a:srgbClr val="3366CC"/>
                </a:solidFill>
                <a:effectLst/>
                <a:latin typeface="Arial" panose="020B0604020202020204" pitchFamily="34" charset="0"/>
                <a:hlinkClick r:id="rId4" tooltip="Forgery"/>
              </a:rPr>
              <a:t>forged</a:t>
            </a:r>
            <a:r>
              <a:rPr lang="en-US" b="0" i="0" dirty="0">
                <a:solidFill>
                  <a:srgbClr val="202122"/>
                </a:solidFill>
                <a:effectLst/>
                <a:latin typeface="Arial" panose="020B0604020202020204" pitchFamily="34" charset="0"/>
              </a:rPr>
              <a:t> Roman imperial decree by which the 4th-century emperor </a:t>
            </a:r>
            <a:r>
              <a:rPr lang="en-US" b="0" i="0" u="none" strike="noStrike" dirty="0">
                <a:solidFill>
                  <a:srgbClr val="3366CC"/>
                </a:solidFill>
                <a:effectLst/>
                <a:latin typeface="Arial" panose="020B0604020202020204" pitchFamily="34" charset="0"/>
                <a:hlinkClick r:id="rId5" tooltip="Constantine the Great"/>
              </a:rPr>
              <a:t>Constantine the Great</a:t>
            </a:r>
            <a:r>
              <a:rPr lang="en-US" b="0" i="0" dirty="0">
                <a:solidFill>
                  <a:srgbClr val="202122"/>
                </a:solidFill>
                <a:effectLst/>
                <a:latin typeface="Arial" panose="020B0604020202020204" pitchFamily="34" charset="0"/>
              </a:rPr>
              <a:t> supposedly transferred authority over Rome and the </a:t>
            </a:r>
            <a:r>
              <a:rPr lang="en-US" b="0" i="0" u="none" strike="noStrike" dirty="0">
                <a:solidFill>
                  <a:srgbClr val="3366CC"/>
                </a:solidFill>
                <a:effectLst/>
                <a:latin typeface="Arial" panose="020B0604020202020204" pitchFamily="34" charset="0"/>
                <a:hlinkClick r:id="rId6" tooltip="Western Roman Empire"/>
              </a:rPr>
              <a:t>western part</a:t>
            </a:r>
            <a:r>
              <a:rPr lang="en-US" b="0" i="0" dirty="0">
                <a:solidFill>
                  <a:srgbClr val="202122"/>
                </a:solidFill>
                <a:effectLst/>
                <a:latin typeface="Arial" panose="020B0604020202020204" pitchFamily="34" charset="0"/>
              </a:rPr>
              <a:t> of the </a:t>
            </a:r>
            <a:r>
              <a:rPr lang="en-US" b="0" i="0" u="none" strike="noStrike" dirty="0">
                <a:solidFill>
                  <a:srgbClr val="3366CC"/>
                </a:solidFill>
                <a:effectLst/>
                <a:latin typeface="Arial" panose="020B0604020202020204" pitchFamily="34" charset="0"/>
                <a:hlinkClick r:id="rId7" tooltip="Roman Empire"/>
              </a:rPr>
              <a:t>Roman Empire</a:t>
            </a:r>
            <a:r>
              <a:rPr lang="en-US" b="0" i="0" dirty="0">
                <a:solidFill>
                  <a:srgbClr val="202122"/>
                </a:solidFill>
                <a:effectLst/>
                <a:latin typeface="Arial" panose="020B0604020202020204" pitchFamily="34" charset="0"/>
              </a:rPr>
              <a:t> to the </a:t>
            </a:r>
            <a:r>
              <a:rPr lang="en-US" b="0" i="0" u="none" strike="noStrike" dirty="0">
                <a:solidFill>
                  <a:srgbClr val="3366CC"/>
                </a:solidFill>
                <a:effectLst/>
                <a:latin typeface="Arial" panose="020B0604020202020204" pitchFamily="34" charset="0"/>
                <a:hlinkClick r:id="rId8" tooltip="Pope"/>
              </a:rPr>
              <a:t>Pope</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5F009A9E-F12D-479C-9024-02716B568D0C}" type="slidenum">
              <a:rPr lang="en-US" smtClean="0"/>
              <a:t>14</a:t>
            </a:fld>
            <a:endParaRPr lang="en-US"/>
          </a:p>
        </p:txBody>
      </p:sp>
    </p:spTree>
    <p:extLst>
      <p:ext uri="{BB962C8B-B14F-4D97-AF65-F5344CB8AC3E}">
        <p14:creationId xmlns:p14="http://schemas.microsoft.com/office/powerpoint/2010/main" val="1059376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04B4-B010-662E-AD41-47C758554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5DB86-9D41-FFEF-28C9-574C8E72FD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49BEFC-0177-A2FF-B2AD-0D19BA719B4F}"/>
              </a:ext>
            </a:extLst>
          </p:cNvPr>
          <p:cNvSpPr>
            <a:spLocks noGrp="1"/>
          </p:cNvSpPr>
          <p:nvPr>
            <p:ph type="dt" sz="half" idx="10"/>
          </p:nvPr>
        </p:nvSpPr>
        <p:spPr/>
        <p:txBody>
          <a:bodyPr/>
          <a:lstStyle/>
          <a:p>
            <a:fld id="{FD8B1D24-15CC-42C2-A5DE-AAF61FF05FFD}" type="datetime1">
              <a:rPr lang="en-US" smtClean="0"/>
              <a:t>6/4/2025</a:t>
            </a:fld>
            <a:endParaRPr lang="en-US"/>
          </a:p>
        </p:txBody>
      </p:sp>
      <p:sp>
        <p:nvSpPr>
          <p:cNvPr id="5" name="Footer Placeholder 4">
            <a:extLst>
              <a:ext uri="{FF2B5EF4-FFF2-40B4-BE49-F238E27FC236}">
                <a16:creationId xmlns:a16="http://schemas.microsoft.com/office/drawing/2014/main" id="{F1A817C8-452E-9143-9C89-BAECBFDAB8EB}"/>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1B23D46F-84FB-6D44-1F68-50389F81FFBF}"/>
              </a:ext>
            </a:extLst>
          </p:cNvPr>
          <p:cNvSpPr>
            <a:spLocks noGrp="1"/>
          </p:cNvSpPr>
          <p:nvPr>
            <p:ph type="sldNum" sz="quarter" idx="12"/>
          </p:nvPr>
        </p:nvSpPr>
        <p:spPr/>
        <p:txBody>
          <a:bodyPr/>
          <a:lstStyle/>
          <a:p>
            <a:fld id="{1450AE65-80BF-467E-8D94-24F8D9313383}" type="slidenum">
              <a:rPr lang="en-US" smtClean="0"/>
              <a:t>‹#›</a:t>
            </a:fld>
            <a:endParaRPr lang="en-US"/>
          </a:p>
        </p:txBody>
      </p:sp>
    </p:spTree>
    <p:extLst>
      <p:ext uri="{BB962C8B-B14F-4D97-AF65-F5344CB8AC3E}">
        <p14:creationId xmlns:p14="http://schemas.microsoft.com/office/powerpoint/2010/main" val="578757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495C5-93D3-FD0C-3025-57251E0E8B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BB808A-E37A-0DA5-8294-9B6220ABDC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A5706-C3E1-0F47-2267-65DB82E145FC}"/>
              </a:ext>
            </a:extLst>
          </p:cNvPr>
          <p:cNvSpPr>
            <a:spLocks noGrp="1"/>
          </p:cNvSpPr>
          <p:nvPr>
            <p:ph type="dt" sz="half" idx="10"/>
          </p:nvPr>
        </p:nvSpPr>
        <p:spPr/>
        <p:txBody>
          <a:bodyPr/>
          <a:lstStyle/>
          <a:p>
            <a:fld id="{448A71D0-728E-41A7-A38D-8C16A35DE043}" type="datetime1">
              <a:rPr lang="en-US" smtClean="0"/>
              <a:t>6/4/2025</a:t>
            </a:fld>
            <a:endParaRPr lang="en-US"/>
          </a:p>
        </p:txBody>
      </p:sp>
      <p:sp>
        <p:nvSpPr>
          <p:cNvPr id="5" name="Footer Placeholder 4">
            <a:extLst>
              <a:ext uri="{FF2B5EF4-FFF2-40B4-BE49-F238E27FC236}">
                <a16:creationId xmlns:a16="http://schemas.microsoft.com/office/drawing/2014/main" id="{5F110841-31AB-3E84-84B2-7A81D4AABCBF}"/>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DB96C03A-2199-854D-A76E-863E73D691D8}"/>
              </a:ext>
            </a:extLst>
          </p:cNvPr>
          <p:cNvSpPr>
            <a:spLocks noGrp="1"/>
          </p:cNvSpPr>
          <p:nvPr>
            <p:ph type="sldNum" sz="quarter" idx="12"/>
          </p:nvPr>
        </p:nvSpPr>
        <p:spPr/>
        <p:txBody>
          <a:bodyPr/>
          <a:lstStyle/>
          <a:p>
            <a:fld id="{1450AE65-80BF-467E-8D94-24F8D9313383}" type="slidenum">
              <a:rPr lang="en-US" smtClean="0"/>
              <a:t>‹#›</a:t>
            </a:fld>
            <a:endParaRPr lang="en-US"/>
          </a:p>
        </p:txBody>
      </p:sp>
    </p:spTree>
    <p:extLst>
      <p:ext uri="{BB962C8B-B14F-4D97-AF65-F5344CB8AC3E}">
        <p14:creationId xmlns:p14="http://schemas.microsoft.com/office/powerpoint/2010/main" val="168726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81095-5EBB-A514-040D-9A47279B32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ABE531-9708-CD02-0E99-FEA232EA46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6072E-6264-574F-43B9-0DF61513CEB8}"/>
              </a:ext>
            </a:extLst>
          </p:cNvPr>
          <p:cNvSpPr>
            <a:spLocks noGrp="1"/>
          </p:cNvSpPr>
          <p:nvPr>
            <p:ph type="dt" sz="half" idx="10"/>
          </p:nvPr>
        </p:nvSpPr>
        <p:spPr/>
        <p:txBody>
          <a:bodyPr/>
          <a:lstStyle/>
          <a:p>
            <a:fld id="{2A0C5867-A775-4A35-AE8D-2AE603022D50}" type="datetime1">
              <a:rPr lang="en-US" smtClean="0"/>
              <a:t>6/4/2025</a:t>
            </a:fld>
            <a:endParaRPr lang="en-US"/>
          </a:p>
        </p:txBody>
      </p:sp>
      <p:sp>
        <p:nvSpPr>
          <p:cNvPr id="5" name="Footer Placeholder 4">
            <a:extLst>
              <a:ext uri="{FF2B5EF4-FFF2-40B4-BE49-F238E27FC236}">
                <a16:creationId xmlns:a16="http://schemas.microsoft.com/office/drawing/2014/main" id="{A41E7880-D9E3-1E7F-9116-A02691DFA1F8}"/>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49E70AE6-7A6B-ADF0-2DC9-07FCC70738F0}"/>
              </a:ext>
            </a:extLst>
          </p:cNvPr>
          <p:cNvSpPr>
            <a:spLocks noGrp="1"/>
          </p:cNvSpPr>
          <p:nvPr>
            <p:ph type="sldNum" sz="quarter" idx="12"/>
          </p:nvPr>
        </p:nvSpPr>
        <p:spPr/>
        <p:txBody>
          <a:bodyPr/>
          <a:lstStyle/>
          <a:p>
            <a:fld id="{1450AE65-80BF-467E-8D94-24F8D9313383}" type="slidenum">
              <a:rPr lang="en-US" smtClean="0"/>
              <a:t>‹#›</a:t>
            </a:fld>
            <a:endParaRPr lang="en-US"/>
          </a:p>
        </p:txBody>
      </p:sp>
    </p:spTree>
    <p:extLst>
      <p:ext uri="{BB962C8B-B14F-4D97-AF65-F5344CB8AC3E}">
        <p14:creationId xmlns:p14="http://schemas.microsoft.com/office/powerpoint/2010/main" val="298005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B36B-D658-CC75-C79C-D076660998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F4219-2991-31CB-8FF5-0D8A48C2D5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3EF89-6AAA-5B6C-54EE-9053EB76E491}"/>
              </a:ext>
            </a:extLst>
          </p:cNvPr>
          <p:cNvSpPr>
            <a:spLocks noGrp="1"/>
          </p:cNvSpPr>
          <p:nvPr>
            <p:ph type="dt" sz="half" idx="10"/>
          </p:nvPr>
        </p:nvSpPr>
        <p:spPr/>
        <p:txBody>
          <a:bodyPr/>
          <a:lstStyle/>
          <a:p>
            <a:fld id="{DDD16404-7D44-4C93-A003-D23508C9550F}" type="datetime1">
              <a:rPr lang="en-US" smtClean="0"/>
              <a:t>6/4/2025</a:t>
            </a:fld>
            <a:endParaRPr lang="en-US"/>
          </a:p>
        </p:txBody>
      </p:sp>
      <p:sp>
        <p:nvSpPr>
          <p:cNvPr id="5" name="Footer Placeholder 4">
            <a:extLst>
              <a:ext uri="{FF2B5EF4-FFF2-40B4-BE49-F238E27FC236}">
                <a16:creationId xmlns:a16="http://schemas.microsoft.com/office/drawing/2014/main" id="{DC210F2F-F747-E90B-0168-EE910B8448DC}"/>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426A3C8F-2FC7-1B51-8539-96CF85CAEC80}"/>
              </a:ext>
            </a:extLst>
          </p:cNvPr>
          <p:cNvSpPr>
            <a:spLocks noGrp="1"/>
          </p:cNvSpPr>
          <p:nvPr>
            <p:ph type="sldNum" sz="quarter" idx="12"/>
          </p:nvPr>
        </p:nvSpPr>
        <p:spPr/>
        <p:txBody>
          <a:bodyPr/>
          <a:lstStyle/>
          <a:p>
            <a:fld id="{1450AE65-80BF-467E-8D94-24F8D9313383}" type="slidenum">
              <a:rPr lang="en-US" smtClean="0"/>
              <a:t>‹#›</a:t>
            </a:fld>
            <a:endParaRPr lang="en-US"/>
          </a:p>
        </p:txBody>
      </p:sp>
    </p:spTree>
    <p:extLst>
      <p:ext uri="{BB962C8B-B14F-4D97-AF65-F5344CB8AC3E}">
        <p14:creationId xmlns:p14="http://schemas.microsoft.com/office/powerpoint/2010/main" val="661556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29EE-6600-FA5E-F9A1-1A83E6B299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1D9543-4347-9866-D751-8E73E643EF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CA3D0C-ADD0-A814-CA3F-95516C3D4E23}"/>
              </a:ext>
            </a:extLst>
          </p:cNvPr>
          <p:cNvSpPr>
            <a:spLocks noGrp="1"/>
          </p:cNvSpPr>
          <p:nvPr>
            <p:ph type="dt" sz="half" idx="10"/>
          </p:nvPr>
        </p:nvSpPr>
        <p:spPr/>
        <p:txBody>
          <a:bodyPr/>
          <a:lstStyle/>
          <a:p>
            <a:fld id="{50EF4387-7198-4F2C-B620-1C94DF074B6D}" type="datetime1">
              <a:rPr lang="en-US" smtClean="0"/>
              <a:t>6/4/2025</a:t>
            </a:fld>
            <a:endParaRPr lang="en-US"/>
          </a:p>
        </p:txBody>
      </p:sp>
      <p:sp>
        <p:nvSpPr>
          <p:cNvPr id="5" name="Footer Placeholder 4">
            <a:extLst>
              <a:ext uri="{FF2B5EF4-FFF2-40B4-BE49-F238E27FC236}">
                <a16:creationId xmlns:a16="http://schemas.microsoft.com/office/drawing/2014/main" id="{643E387E-6D45-F3FF-3FE7-5E959CCAECDE}"/>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97FB01C6-6B3B-BC03-A611-F7647CBE696F}"/>
              </a:ext>
            </a:extLst>
          </p:cNvPr>
          <p:cNvSpPr>
            <a:spLocks noGrp="1"/>
          </p:cNvSpPr>
          <p:nvPr>
            <p:ph type="sldNum" sz="quarter" idx="12"/>
          </p:nvPr>
        </p:nvSpPr>
        <p:spPr/>
        <p:txBody>
          <a:bodyPr/>
          <a:lstStyle/>
          <a:p>
            <a:fld id="{1450AE65-80BF-467E-8D94-24F8D9313383}" type="slidenum">
              <a:rPr lang="en-US" smtClean="0"/>
              <a:t>‹#›</a:t>
            </a:fld>
            <a:endParaRPr lang="en-US"/>
          </a:p>
        </p:txBody>
      </p:sp>
    </p:spTree>
    <p:extLst>
      <p:ext uri="{BB962C8B-B14F-4D97-AF65-F5344CB8AC3E}">
        <p14:creationId xmlns:p14="http://schemas.microsoft.com/office/powerpoint/2010/main" val="193436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F7A0A-F18E-36EA-90A4-CEE1F5D05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5925D-1DB0-4686-8603-A46D0FA053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A1DB96-188E-4778-7078-57D0C5EA60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23D8D4-ADF3-CAC4-9DF3-9B6DDE4297B2}"/>
              </a:ext>
            </a:extLst>
          </p:cNvPr>
          <p:cNvSpPr>
            <a:spLocks noGrp="1"/>
          </p:cNvSpPr>
          <p:nvPr>
            <p:ph type="dt" sz="half" idx="10"/>
          </p:nvPr>
        </p:nvSpPr>
        <p:spPr/>
        <p:txBody>
          <a:bodyPr/>
          <a:lstStyle/>
          <a:p>
            <a:fld id="{28CB120B-ED0A-4FCF-BA83-BA9FCF908149}" type="datetime1">
              <a:rPr lang="en-US" smtClean="0"/>
              <a:t>6/4/2025</a:t>
            </a:fld>
            <a:endParaRPr lang="en-US"/>
          </a:p>
        </p:txBody>
      </p:sp>
      <p:sp>
        <p:nvSpPr>
          <p:cNvPr id="6" name="Footer Placeholder 5">
            <a:extLst>
              <a:ext uri="{FF2B5EF4-FFF2-40B4-BE49-F238E27FC236}">
                <a16:creationId xmlns:a16="http://schemas.microsoft.com/office/drawing/2014/main" id="{986FF8FF-A7DD-512F-928C-C75407531911}"/>
              </a:ext>
            </a:extLst>
          </p:cNvPr>
          <p:cNvSpPr>
            <a:spLocks noGrp="1"/>
          </p:cNvSpPr>
          <p:nvPr>
            <p:ph type="ftr" sz="quarter" idx="11"/>
          </p:nvPr>
        </p:nvSpPr>
        <p:spPr/>
        <p:txBody>
          <a:bodyPr/>
          <a:lstStyle/>
          <a:p>
            <a:r>
              <a:rPr lang="en-US"/>
              <a:t>(c) 2025 CMS</a:t>
            </a:r>
          </a:p>
        </p:txBody>
      </p:sp>
      <p:sp>
        <p:nvSpPr>
          <p:cNvPr id="7" name="Slide Number Placeholder 6">
            <a:extLst>
              <a:ext uri="{FF2B5EF4-FFF2-40B4-BE49-F238E27FC236}">
                <a16:creationId xmlns:a16="http://schemas.microsoft.com/office/drawing/2014/main" id="{7291842A-0CF0-D838-22F4-01CD9CB57650}"/>
              </a:ext>
            </a:extLst>
          </p:cNvPr>
          <p:cNvSpPr>
            <a:spLocks noGrp="1"/>
          </p:cNvSpPr>
          <p:nvPr>
            <p:ph type="sldNum" sz="quarter" idx="12"/>
          </p:nvPr>
        </p:nvSpPr>
        <p:spPr/>
        <p:txBody>
          <a:bodyPr/>
          <a:lstStyle>
            <a:lvl1pPr>
              <a:defRPr sz="1800"/>
            </a:lvl1pPr>
          </a:lstStyle>
          <a:p>
            <a:fld id="{1450AE65-80BF-467E-8D94-24F8D9313383}" type="slidenum">
              <a:rPr lang="en-US" smtClean="0"/>
              <a:pPr/>
              <a:t>‹#›</a:t>
            </a:fld>
            <a:endParaRPr lang="en-US" dirty="0"/>
          </a:p>
        </p:txBody>
      </p:sp>
    </p:spTree>
    <p:extLst>
      <p:ext uri="{BB962C8B-B14F-4D97-AF65-F5344CB8AC3E}">
        <p14:creationId xmlns:p14="http://schemas.microsoft.com/office/powerpoint/2010/main" val="225930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12F0-1035-4922-0CF2-20285991C8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D9FC63-F4ED-FAC9-E584-BEDC348F8E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70D217-1EF2-47C2-FB77-6B2B2B2DF7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3062E7-E316-B04D-B23D-81C299D9DD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896688-C918-A4B7-5ED5-3EE3B9315C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061999-42EF-4CF4-884A-25D1E7DCA772}"/>
              </a:ext>
            </a:extLst>
          </p:cNvPr>
          <p:cNvSpPr>
            <a:spLocks noGrp="1"/>
          </p:cNvSpPr>
          <p:nvPr>
            <p:ph type="dt" sz="half" idx="10"/>
          </p:nvPr>
        </p:nvSpPr>
        <p:spPr/>
        <p:txBody>
          <a:bodyPr/>
          <a:lstStyle/>
          <a:p>
            <a:fld id="{2483B3DC-09E8-4972-98EA-0E1914F2FAAD}" type="datetime1">
              <a:rPr lang="en-US" smtClean="0"/>
              <a:t>6/4/2025</a:t>
            </a:fld>
            <a:endParaRPr lang="en-US"/>
          </a:p>
        </p:txBody>
      </p:sp>
      <p:sp>
        <p:nvSpPr>
          <p:cNvPr id="8" name="Footer Placeholder 7">
            <a:extLst>
              <a:ext uri="{FF2B5EF4-FFF2-40B4-BE49-F238E27FC236}">
                <a16:creationId xmlns:a16="http://schemas.microsoft.com/office/drawing/2014/main" id="{68EEDC5F-E1BE-B0AC-E083-3A6DF9044BB7}"/>
              </a:ext>
            </a:extLst>
          </p:cNvPr>
          <p:cNvSpPr>
            <a:spLocks noGrp="1"/>
          </p:cNvSpPr>
          <p:nvPr>
            <p:ph type="ftr" sz="quarter" idx="11"/>
          </p:nvPr>
        </p:nvSpPr>
        <p:spPr/>
        <p:txBody>
          <a:bodyPr/>
          <a:lstStyle/>
          <a:p>
            <a:r>
              <a:rPr lang="en-US"/>
              <a:t>(c) 2025 CMS</a:t>
            </a:r>
          </a:p>
        </p:txBody>
      </p:sp>
      <p:sp>
        <p:nvSpPr>
          <p:cNvPr id="9" name="Slide Number Placeholder 8">
            <a:extLst>
              <a:ext uri="{FF2B5EF4-FFF2-40B4-BE49-F238E27FC236}">
                <a16:creationId xmlns:a16="http://schemas.microsoft.com/office/drawing/2014/main" id="{07AB8088-A752-CE33-1EDC-8A60F51E2B17}"/>
              </a:ext>
            </a:extLst>
          </p:cNvPr>
          <p:cNvSpPr>
            <a:spLocks noGrp="1"/>
          </p:cNvSpPr>
          <p:nvPr>
            <p:ph type="sldNum" sz="quarter" idx="12"/>
          </p:nvPr>
        </p:nvSpPr>
        <p:spPr/>
        <p:txBody>
          <a:bodyPr/>
          <a:lstStyle/>
          <a:p>
            <a:fld id="{1450AE65-80BF-467E-8D94-24F8D9313383}" type="slidenum">
              <a:rPr lang="en-US" smtClean="0"/>
              <a:t>‹#›</a:t>
            </a:fld>
            <a:endParaRPr lang="en-US"/>
          </a:p>
        </p:txBody>
      </p:sp>
    </p:spTree>
    <p:extLst>
      <p:ext uri="{BB962C8B-B14F-4D97-AF65-F5344CB8AC3E}">
        <p14:creationId xmlns:p14="http://schemas.microsoft.com/office/powerpoint/2010/main" val="2168328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6B90-5B62-2E26-071D-4FDDF6891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5C4622-D27D-4A88-25C4-24868F600CD8}"/>
              </a:ext>
            </a:extLst>
          </p:cNvPr>
          <p:cNvSpPr>
            <a:spLocks noGrp="1"/>
          </p:cNvSpPr>
          <p:nvPr>
            <p:ph type="dt" sz="half" idx="10"/>
          </p:nvPr>
        </p:nvSpPr>
        <p:spPr/>
        <p:txBody>
          <a:bodyPr/>
          <a:lstStyle/>
          <a:p>
            <a:fld id="{4098F1F3-A07E-4A77-9B54-2E08CEA08B4E}" type="datetime1">
              <a:rPr lang="en-US" smtClean="0"/>
              <a:t>6/4/2025</a:t>
            </a:fld>
            <a:endParaRPr lang="en-US"/>
          </a:p>
        </p:txBody>
      </p:sp>
      <p:sp>
        <p:nvSpPr>
          <p:cNvPr id="4" name="Footer Placeholder 3">
            <a:extLst>
              <a:ext uri="{FF2B5EF4-FFF2-40B4-BE49-F238E27FC236}">
                <a16:creationId xmlns:a16="http://schemas.microsoft.com/office/drawing/2014/main" id="{BDBEAA08-DEC0-4804-2E48-3E32BE2C01F1}"/>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64ED0632-236E-312C-ED1F-3FD91BD8CEE2}"/>
              </a:ext>
            </a:extLst>
          </p:cNvPr>
          <p:cNvSpPr>
            <a:spLocks noGrp="1"/>
          </p:cNvSpPr>
          <p:nvPr>
            <p:ph type="sldNum" sz="quarter" idx="12"/>
          </p:nvPr>
        </p:nvSpPr>
        <p:spPr/>
        <p:txBody>
          <a:bodyPr/>
          <a:lstStyle/>
          <a:p>
            <a:fld id="{1450AE65-80BF-467E-8D94-24F8D9313383}" type="slidenum">
              <a:rPr lang="en-US" smtClean="0"/>
              <a:t>‹#›</a:t>
            </a:fld>
            <a:endParaRPr lang="en-US"/>
          </a:p>
        </p:txBody>
      </p:sp>
    </p:spTree>
    <p:extLst>
      <p:ext uri="{BB962C8B-B14F-4D97-AF65-F5344CB8AC3E}">
        <p14:creationId xmlns:p14="http://schemas.microsoft.com/office/powerpoint/2010/main" val="352516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DC04AE-7513-8609-81DA-EDED8D28D4DD}"/>
              </a:ext>
            </a:extLst>
          </p:cNvPr>
          <p:cNvSpPr>
            <a:spLocks noGrp="1"/>
          </p:cNvSpPr>
          <p:nvPr>
            <p:ph type="dt" sz="half" idx="10"/>
          </p:nvPr>
        </p:nvSpPr>
        <p:spPr/>
        <p:txBody>
          <a:bodyPr/>
          <a:lstStyle/>
          <a:p>
            <a:fld id="{863BF7D4-1B88-429D-AA54-20C74B7AF74F}" type="datetime1">
              <a:rPr lang="en-US" smtClean="0"/>
              <a:t>6/4/2025</a:t>
            </a:fld>
            <a:endParaRPr lang="en-US"/>
          </a:p>
        </p:txBody>
      </p:sp>
      <p:sp>
        <p:nvSpPr>
          <p:cNvPr id="3" name="Footer Placeholder 2">
            <a:extLst>
              <a:ext uri="{FF2B5EF4-FFF2-40B4-BE49-F238E27FC236}">
                <a16:creationId xmlns:a16="http://schemas.microsoft.com/office/drawing/2014/main" id="{1DDDAF6E-5657-0066-A6D1-9FC9C17BADF2}"/>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5B198139-400F-51D7-510F-F2C7BD7FF201}"/>
              </a:ext>
            </a:extLst>
          </p:cNvPr>
          <p:cNvSpPr>
            <a:spLocks noGrp="1"/>
          </p:cNvSpPr>
          <p:nvPr>
            <p:ph type="sldNum" sz="quarter" idx="12"/>
          </p:nvPr>
        </p:nvSpPr>
        <p:spPr/>
        <p:txBody>
          <a:bodyPr/>
          <a:lstStyle/>
          <a:p>
            <a:fld id="{1450AE65-80BF-467E-8D94-24F8D9313383}" type="slidenum">
              <a:rPr lang="en-US" smtClean="0"/>
              <a:t>‹#›</a:t>
            </a:fld>
            <a:endParaRPr lang="en-US"/>
          </a:p>
        </p:txBody>
      </p:sp>
    </p:spTree>
    <p:extLst>
      <p:ext uri="{BB962C8B-B14F-4D97-AF65-F5344CB8AC3E}">
        <p14:creationId xmlns:p14="http://schemas.microsoft.com/office/powerpoint/2010/main" val="248529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4612-8F01-AFF8-0C4C-EDC3D73FD7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127070-FFCE-FA46-9078-7E323C075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5FF60E-DD6A-4775-256E-6F03BC7312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7FCD2A-60D5-49AC-B135-F1A0BABCF58A}"/>
              </a:ext>
            </a:extLst>
          </p:cNvPr>
          <p:cNvSpPr>
            <a:spLocks noGrp="1"/>
          </p:cNvSpPr>
          <p:nvPr>
            <p:ph type="dt" sz="half" idx="10"/>
          </p:nvPr>
        </p:nvSpPr>
        <p:spPr/>
        <p:txBody>
          <a:bodyPr/>
          <a:lstStyle/>
          <a:p>
            <a:fld id="{AB709DC0-BACE-481C-B260-317837CF3E27}" type="datetime1">
              <a:rPr lang="en-US" smtClean="0"/>
              <a:t>6/4/2025</a:t>
            </a:fld>
            <a:endParaRPr lang="en-US"/>
          </a:p>
        </p:txBody>
      </p:sp>
      <p:sp>
        <p:nvSpPr>
          <p:cNvPr id="6" name="Footer Placeholder 5">
            <a:extLst>
              <a:ext uri="{FF2B5EF4-FFF2-40B4-BE49-F238E27FC236}">
                <a16:creationId xmlns:a16="http://schemas.microsoft.com/office/drawing/2014/main" id="{78DDF81D-CD71-B826-E64D-84D572F35B43}"/>
              </a:ext>
            </a:extLst>
          </p:cNvPr>
          <p:cNvSpPr>
            <a:spLocks noGrp="1"/>
          </p:cNvSpPr>
          <p:nvPr>
            <p:ph type="ftr" sz="quarter" idx="11"/>
          </p:nvPr>
        </p:nvSpPr>
        <p:spPr/>
        <p:txBody>
          <a:bodyPr/>
          <a:lstStyle/>
          <a:p>
            <a:r>
              <a:rPr lang="en-US"/>
              <a:t>(c) 2025 CMS</a:t>
            </a:r>
          </a:p>
        </p:txBody>
      </p:sp>
      <p:sp>
        <p:nvSpPr>
          <p:cNvPr id="7" name="Slide Number Placeholder 6">
            <a:extLst>
              <a:ext uri="{FF2B5EF4-FFF2-40B4-BE49-F238E27FC236}">
                <a16:creationId xmlns:a16="http://schemas.microsoft.com/office/drawing/2014/main" id="{BA4ACE3B-4131-F14C-AEF9-3409666CBF3C}"/>
              </a:ext>
            </a:extLst>
          </p:cNvPr>
          <p:cNvSpPr>
            <a:spLocks noGrp="1"/>
          </p:cNvSpPr>
          <p:nvPr>
            <p:ph type="sldNum" sz="quarter" idx="12"/>
          </p:nvPr>
        </p:nvSpPr>
        <p:spPr/>
        <p:txBody>
          <a:bodyPr/>
          <a:lstStyle/>
          <a:p>
            <a:fld id="{1450AE65-80BF-467E-8D94-24F8D9313383}" type="slidenum">
              <a:rPr lang="en-US" smtClean="0"/>
              <a:t>‹#›</a:t>
            </a:fld>
            <a:endParaRPr lang="en-US"/>
          </a:p>
        </p:txBody>
      </p:sp>
    </p:spTree>
    <p:extLst>
      <p:ext uri="{BB962C8B-B14F-4D97-AF65-F5344CB8AC3E}">
        <p14:creationId xmlns:p14="http://schemas.microsoft.com/office/powerpoint/2010/main" val="3774192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51E0-6905-F6B5-537B-CB76ABD25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7D13ED-9957-9269-5466-45F526AD80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F07204-DEBE-4B0E-4D67-EF9782C94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8E598D-4E57-5AB9-C672-85C5151FACCA}"/>
              </a:ext>
            </a:extLst>
          </p:cNvPr>
          <p:cNvSpPr>
            <a:spLocks noGrp="1"/>
          </p:cNvSpPr>
          <p:nvPr>
            <p:ph type="dt" sz="half" idx="10"/>
          </p:nvPr>
        </p:nvSpPr>
        <p:spPr/>
        <p:txBody>
          <a:bodyPr/>
          <a:lstStyle/>
          <a:p>
            <a:fld id="{11A072B5-34DF-4F5F-9365-CEB540C00F63}" type="datetime1">
              <a:rPr lang="en-US" smtClean="0"/>
              <a:t>6/4/2025</a:t>
            </a:fld>
            <a:endParaRPr lang="en-US"/>
          </a:p>
        </p:txBody>
      </p:sp>
      <p:sp>
        <p:nvSpPr>
          <p:cNvPr id="6" name="Footer Placeholder 5">
            <a:extLst>
              <a:ext uri="{FF2B5EF4-FFF2-40B4-BE49-F238E27FC236}">
                <a16:creationId xmlns:a16="http://schemas.microsoft.com/office/drawing/2014/main" id="{3E6A7CF3-6B8F-4933-8063-24A0ED283C20}"/>
              </a:ext>
            </a:extLst>
          </p:cNvPr>
          <p:cNvSpPr>
            <a:spLocks noGrp="1"/>
          </p:cNvSpPr>
          <p:nvPr>
            <p:ph type="ftr" sz="quarter" idx="11"/>
          </p:nvPr>
        </p:nvSpPr>
        <p:spPr/>
        <p:txBody>
          <a:bodyPr/>
          <a:lstStyle/>
          <a:p>
            <a:r>
              <a:rPr lang="en-US"/>
              <a:t>(c) 2025 CMS</a:t>
            </a:r>
          </a:p>
        </p:txBody>
      </p:sp>
      <p:sp>
        <p:nvSpPr>
          <p:cNvPr id="7" name="Slide Number Placeholder 6">
            <a:extLst>
              <a:ext uri="{FF2B5EF4-FFF2-40B4-BE49-F238E27FC236}">
                <a16:creationId xmlns:a16="http://schemas.microsoft.com/office/drawing/2014/main" id="{F846E803-29BD-6849-1B61-E717E35E7B6E}"/>
              </a:ext>
            </a:extLst>
          </p:cNvPr>
          <p:cNvSpPr>
            <a:spLocks noGrp="1"/>
          </p:cNvSpPr>
          <p:nvPr>
            <p:ph type="sldNum" sz="quarter" idx="12"/>
          </p:nvPr>
        </p:nvSpPr>
        <p:spPr/>
        <p:txBody>
          <a:bodyPr/>
          <a:lstStyle/>
          <a:p>
            <a:fld id="{1450AE65-80BF-467E-8D94-24F8D9313383}" type="slidenum">
              <a:rPr lang="en-US" smtClean="0"/>
              <a:t>‹#›</a:t>
            </a:fld>
            <a:endParaRPr lang="en-US"/>
          </a:p>
        </p:txBody>
      </p:sp>
    </p:spTree>
    <p:extLst>
      <p:ext uri="{BB962C8B-B14F-4D97-AF65-F5344CB8AC3E}">
        <p14:creationId xmlns:p14="http://schemas.microsoft.com/office/powerpoint/2010/main" val="134227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4">
              <a:lumMod val="20000"/>
              <a:lumOff val="80000"/>
            </a:schemeClr>
          </a:fgClr>
          <a:bgClr>
            <a:schemeClr val="accent4">
              <a:lumMod val="20000"/>
              <a:lumOff val="80000"/>
            </a:schemeClr>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FAA46-3D46-37C7-1C74-A646756E6C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8C793A-685B-7BA3-880F-47B4E3DC4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F15E7-6E37-57F2-5D8F-5E4EAAD581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03506-2C9F-4C48-8B5A-98854D6AF3CF}" type="datetime1">
              <a:rPr lang="en-US" smtClean="0"/>
              <a:t>6/4/2025</a:t>
            </a:fld>
            <a:endParaRPr lang="en-US"/>
          </a:p>
        </p:txBody>
      </p:sp>
      <p:sp>
        <p:nvSpPr>
          <p:cNvPr id="5" name="Footer Placeholder 4">
            <a:extLst>
              <a:ext uri="{FF2B5EF4-FFF2-40B4-BE49-F238E27FC236}">
                <a16:creationId xmlns:a16="http://schemas.microsoft.com/office/drawing/2014/main" id="{6BF47766-7820-CFF0-9F65-C65B53835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 2025 CMS</a:t>
            </a:r>
          </a:p>
        </p:txBody>
      </p:sp>
      <p:sp>
        <p:nvSpPr>
          <p:cNvPr id="6" name="Slide Number Placeholder 5">
            <a:extLst>
              <a:ext uri="{FF2B5EF4-FFF2-40B4-BE49-F238E27FC236}">
                <a16:creationId xmlns:a16="http://schemas.microsoft.com/office/drawing/2014/main" id="{7872D489-D9E1-F132-61C1-41DD6FA26E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50AE65-80BF-467E-8D94-24F8D9313383}" type="slidenum">
              <a:rPr lang="en-US" smtClean="0"/>
              <a:t>‹#›</a:t>
            </a:fld>
            <a:endParaRPr lang="en-US"/>
          </a:p>
        </p:txBody>
      </p:sp>
    </p:spTree>
    <p:extLst>
      <p:ext uri="{BB962C8B-B14F-4D97-AF65-F5344CB8AC3E}">
        <p14:creationId xmlns:p14="http://schemas.microsoft.com/office/powerpoint/2010/main" val="35428487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www.britannica.com/topic/history-of-Switzerland"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hyperlink" Target="https://www.britannica.com/topic/Reformed-church" TargetMode="External"/><Relationship Id="rId4" Type="http://schemas.openxmlformats.org/officeDocument/2006/relationships/hyperlink" Target="https://www.britannica.com/event/Reformation"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_ftnref1"/><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6A51C-5D14-2177-F308-3274D2DB6D82}"/>
              </a:ext>
            </a:extLst>
          </p:cNvPr>
          <p:cNvSpPr>
            <a:spLocks noGrp="1"/>
          </p:cNvSpPr>
          <p:nvPr>
            <p:ph type="ctrTitle"/>
          </p:nvPr>
        </p:nvSpPr>
        <p:spPr>
          <a:xfrm>
            <a:off x="0" y="1133459"/>
            <a:ext cx="12192000" cy="1828800"/>
          </a:xfrm>
          <a:pattFill prst="pct5">
            <a:fgClr>
              <a:schemeClr val="accent4">
                <a:lumMod val="20000"/>
                <a:lumOff val="80000"/>
              </a:schemeClr>
            </a:fgClr>
            <a:bgClr>
              <a:schemeClr val="bg1"/>
            </a:bgClr>
          </a:pattFill>
        </p:spPr>
        <p:txBody>
          <a:bodyPr/>
          <a:lstStyle/>
          <a:p>
            <a:pPr algn="l"/>
            <a:r>
              <a:rPr lang="en-US" dirty="0">
                <a:latin typeface="Cascadia Code SemiBold" panose="020B0609020000020004" pitchFamily="49" charset="0"/>
                <a:ea typeface="Cascadia Code SemiBold" panose="020B0609020000020004" pitchFamily="49" charset="0"/>
                <a:cs typeface="Cascadia Code SemiBold" panose="020B0609020000020004" pitchFamily="49" charset="0"/>
              </a:rPr>
              <a:t>The </a:t>
            </a:r>
            <a:r>
              <a:rPr lang="en-US" dirty="0">
                <a:solidFill>
                  <a:srgbClr val="C00000"/>
                </a:solidFill>
                <a:latin typeface="Cascadia Code SemiBold" panose="020B0609020000020004" pitchFamily="49" charset="0"/>
                <a:ea typeface="Cascadia Code SemiBold" panose="020B0609020000020004" pitchFamily="49" charset="0"/>
                <a:cs typeface="Cascadia Code SemiBold" panose="020B0609020000020004" pitchFamily="49" charset="0"/>
              </a:rPr>
              <a:t>History</a:t>
            </a:r>
            <a:r>
              <a:rPr lang="en-US" dirty="0">
                <a:latin typeface="Cascadia Code SemiBold" panose="020B0609020000020004" pitchFamily="49" charset="0"/>
                <a:ea typeface="Cascadia Code SemiBold" panose="020B0609020000020004" pitchFamily="49" charset="0"/>
                <a:cs typeface="Cascadia Code SemiBold" panose="020B0609020000020004" pitchFamily="49" charset="0"/>
              </a:rPr>
              <a:t> of </a:t>
            </a:r>
            <a:br>
              <a:rPr lang="en-US" dirty="0">
                <a:latin typeface="Cascadia Code SemiBold" panose="020B0609020000020004" pitchFamily="49" charset="0"/>
                <a:ea typeface="Cascadia Code SemiBold" panose="020B0609020000020004" pitchFamily="49" charset="0"/>
                <a:cs typeface="Cascadia Code SemiBold" panose="020B0609020000020004" pitchFamily="49" charset="0"/>
              </a:rPr>
            </a:br>
            <a:r>
              <a:rPr lang="en-US" dirty="0">
                <a:latin typeface="Cascadia Code SemiBold" panose="020B0609020000020004" pitchFamily="49" charset="0"/>
                <a:ea typeface="Cascadia Code SemiBold" panose="020B0609020000020004" pitchFamily="49" charset="0"/>
                <a:cs typeface="Cascadia Code SemiBold" panose="020B0609020000020004" pitchFamily="49" charset="0"/>
              </a:rPr>
              <a:t>Christian Reformers</a:t>
            </a:r>
          </a:p>
        </p:txBody>
      </p:sp>
      <p:sp>
        <p:nvSpPr>
          <p:cNvPr id="3" name="Subtitle 2">
            <a:extLst>
              <a:ext uri="{FF2B5EF4-FFF2-40B4-BE49-F238E27FC236}">
                <a16:creationId xmlns:a16="http://schemas.microsoft.com/office/drawing/2014/main" id="{F6D874D7-D1C8-4947-1CDE-B86CA2511E56}"/>
              </a:ext>
            </a:extLst>
          </p:cNvPr>
          <p:cNvSpPr>
            <a:spLocks noGrp="1"/>
          </p:cNvSpPr>
          <p:nvPr>
            <p:ph type="subTitle" idx="1"/>
          </p:nvPr>
        </p:nvSpPr>
        <p:spPr>
          <a:xfrm>
            <a:off x="1524000" y="3346499"/>
            <a:ext cx="9144000" cy="1655762"/>
          </a:xfrm>
        </p:spPr>
        <p:txBody>
          <a:bodyPr>
            <a:normAutofit/>
          </a:bodyPr>
          <a:lstStyle/>
          <a:p>
            <a:r>
              <a:rPr lang="en-US" sz="4000" dirty="0">
                <a:solidFill>
                  <a:srgbClr val="C00000"/>
                </a:solidFill>
              </a:rPr>
              <a:t>From the Early Church to the 16th Century </a:t>
            </a:r>
          </a:p>
        </p:txBody>
      </p:sp>
      <p:cxnSp>
        <p:nvCxnSpPr>
          <p:cNvPr id="6" name="Straight Connector 5">
            <a:extLst>
              <a:ext uri="{FF2B5EF4-FFF2-40B4-BE49-F238E27FC236}">
                <a16:creationId xmlns:a16="http://schemas.microsoft.com/office/drawing/2014/main" id="{3CE4CE26-89AF-B9CA-CDA1-506809F0B30E}"/>
              </a:ext>
            </a:extLst>
          </p:cNvPr>
          <p:cNvCxnSpPr>
            <a:cxnSpLocks/>
          </p:cNvCxnSpPr>
          <p:nvPr/>
        </p:nvCxnSpPr>
        <p:spPr>
          <a:xfrm>
            <a:off x="0" y="1152663"/>
            <a:ext cx="121920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837A687-B9D7-A61E-517B-D49A62088852}"/>
              </a:ext>
            </a:extLst>
          </p:cNvPr>
          <p:cNvPicPr>
            <a:picLocks noChangeAspect="1"/>
          </p:cNvPicPr>
          <p:nvPr/>
        </p:nvPicPr>
        <p:blipFill>
          <a:blip r:embed="rId3"/>
          <a:stretch>
            <a:fillRect/>
          </a:stretch>
        </p:blipFill>
        <p:spPr>
          <a:xfrm>
            <a:off x="0" y="2934895"/>
            <a:ext cx="12192000" cy="54727"/>
          </a:xfrm>
          <a:prstGeom prst="rect">
            <a:avLst/>
          </a:prstGeom>
        </p:spPr>
      </p:pic>
      <p:pic>
        <p:nvPicPr>
          <p:cNvPr id="4" name="Picture 3">
            <a:extLst>
              <a:ext uri="{FF2B5EF4-FFF2-40B4-BE49-F238E27FC236}">
                <a16:creationId xmlns:a16="http://schemas.microsoft.com/office/drawing/2014/main" id="{7439E772-5B9A-54C3-E4F0-51607AC09A63}"/>
              </a:ext>
            </a:extLst>
          </p:cNvPr>
          <p:cNvPicPr>
            <a:picLocks noChangeAspect="1"/>
          </p:cNvPicPr>
          <p:nvPr/>
        </p:nvPicPr>
        <p:blipFill>
          <a:blip r:embed="rId4"/>
          <a:stretch>
            <a:fillRect/>
          </a:stretch>
        </p:blipFill>
        <p:spPr>
          <a:xfrm>
            <a:off x="9911380" y="950303"/>
            <a:ext cx="1646063" cy="2213040"/>
          </a:xfrm>
          <a:prstGeom prst="rect">
            <a:avLst/>
          </a:prstGeom>
        </p:spPr>
      </p:pic>
    </p:spTree>
    <p:extLst>
      <p:ext uri="{BB962C8B-B14F-4D97-AF65-F5344CB8AC3E}">
        <p14:creationId xmlns:p14="http://schemas.microsoft.com/office/powerpoint/2010/main" val="472657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0C0E4-ECAE-A44F-5D63-F212F9B21932}"/>
              </a:ext>
            </a:extLst>
          </p:cNvPr>
          <p:cNvSpPr>
            <a:spLocks noGrp="1"/>
          </p:cNvSpPr>
          <p:nvPr>
            <p:ph type="title"/>
          </p:nvPr>
        </p:nvSpPr>
        <p:spPr/>
        <p:txBody>
          <a:bodyPr/>
          <a:lstStyle/>
          <a:p>
            <a:r>
              <a:rPr lang="en-US" b="1" dirty="0">
                <a:latin typeface="Aptos Display" panose="020B0004020202020204" pitchFamily="34" charset="0"/>
              </a:rPr>
              <a:t>Chronology of the Christian Church</a:t>
            </a:r>
          </a:p>
        </p:txBody>
      </p:sp>
      <p:sp>
        <p:nvSpPr>
          <p:cNvPr id="3" name="Content Placeholder 2">
            <a:extLst>
              <a:ext uri="{FF2B5EF4-FFF2-40B4-BE49-F238E27FC236}">
                <a16:creationId xmlns:a16="http://schemas.microsoft.com/office/drawing/2014/main" id="{63E40DCC-4918-ABAC-BF28-940C2F2CAD2B}"/>
              </a:ext>
            </a:extLst>
          </p:cNvPr>
          <p:cNvSpPr>
            <a:spLocks noGrp="1"/>
          </p:cNvSpPr>
          <p:nvPr>
            <p:ph sz="half" idx="1"/>
          </p:nvPr>
        </p:nvSpPr>
        <p:spPr>
          <a:xfrm>
            <a:off x="688488" y="1733662"/>
            <a:ext cx="7922112" cy="4622688"/>
          </a:xfrm>
        </p:spPr>
        <p:txBody>
          <a:bodyPr>
            <a:normAutofit lnSpcReduction="10000"/>
          </a:bodyPr>
          <a:lstStyle/>
          <a:p>
            <a:r>
              <a:rPr lang="en-US" sz="3200" dirty="0"/>
              <a:t>Summary of early </a:t>
            </a:r>
            <a:r>
              <a:rPr lang="en-US" sz="3200" dirty="0">
                <a:solidFill>
                  <a:srgbClr val="C00000"/>
                </a:solidFill>
              </a:rPr>
              <a:t>theology statements</a:t>
            </a:r>
            <a:r>
              <a:rPr lang="en-US" sz="3200" dirty="0"/>
              <a:t>.</a:t>
            </a:r>
          </a:p>
          <a:p>
            <a:pPr lvl="1"/>
            <a:r>
              <a:rPr lang="en-US" sz="2800" dirty="0">
                <a:solidFill>
                  <a:srgbClr val="C00000"/>
                </a:solidFill>
              </a:rPr>
              <a:t>10 Commandments </a:t>
            </a:r>
            <a:r>
              <a:rPr lang="en-US" sz="2800" dirty="0"/>
              <a:t>from the NT.</a:t>
            </a:r>
          </a:p>
          <a:p>
            <a:pPr lvl="1"/>
            <a:r>
              <a:rPr lang="en-US" sz="2800" dirty="0">
                <a:solidFill>
                  <a:srgbClr val="C00000"/>
                </a:solidFill>
              </a:rPr>
              <a:t>The Apostles’ Creed </a:t>
            </a:r>
            <a:r>
              <a:rPr lang="en-US" sz="2800" dirty="0"/>
              <a:t>reached final form in A.D. 700 and is also </a:t>
            </a:r>
            <a:r>
              <a:rPr lang="en-US" sz="2800" i="1" dirty="0"/>
              <a:t>used</a:t>
            </a:r>
            <a:r>
              <a:rPr lang="en-US" sz="2800" dirty="0"/>
              <a:t> for </a:t>
            </a:r>
            <a:r>
              <a:rPr lang="en-US" sz="2800" dirty="0">
                <a:solidFill>
                  <a:srgbClr val="C00000"/>
                </a:solidFill>
              </a:rPr>
              <a:t>baptisms</a:t>
            </a:r>
            <a:r>
              <a:rPr lang="en-US" sz="2800" dirty="0"/>
              <a:t>.</a:t>
            </a:r>
          </a:p>
          <a:p>
            <a:pPr lvl="1"/>
            <a:r>
              <a:rPr lang="en-US" sz="2800" dirty="0"/>
              <a:t>The </a:t>
            </a:r>
            <a:r>
              <a:rPr lang="en-US" sz="2800" dirty="0">
                <a:solidFill>
                  <a:srgbClr val="C00000"/>
                </a:solidFill>
              </a:rPr>
              <a:t>Nicene Creed</a:t>
            </a:r>
            <a:r>
              <a:rPr lang="en-US" sz="2800" dirty="0"/>
              <a:t>, adopted by the </a:t>
            </a:r>
            <a:r>
              <a:rPr lang="en-US" sz="2800" dirty="0">
                <a:solidFill>
                  <a:srgbClr val="C00000"/>
                </a:solidFill>
              </a:rPr>
              <a:t>First Council of Nicaea </a:t>
            </a:r>
            <a:r>
              <a:rPr lang="en-US" sz="2800" dirty="0"/>
              <a:t>in 325 and modified by the </a:t>
            </a:r>
            <a:r>
              <a:rPr lang="en-US" sz="2800" dirty="0">
                <a:solidFill>
                  <a:srgbClr val="C00000"/>
                </a:solidFill>
              </a:rPr>
              <a:t>Council of Constantinople</a:t>
            </a:r>
            <a:r>
              <a:rPr lang="en-US" sz="2800" dirty="0"/>
              <a:t>, A.D. 381.</a:t>
            </a:r>
          </a:p>
          <a:p>
            <a:pPr lvl="1"/>
            <a:r>
              <a:rPr lang="en-US" sz="2800" dirty="0"/>
              <a:t>The </a:t>
            </a:r>
            <a:r>
              <a:rPr lang="en-US" sz="2800" dirty="0">
                <a:solidFill>
                  <a:srgbClr val="C00000"/>
                </a:solidFill>
              </a:rPr>
              <a:t>Athanasian Creed </a:t>
            </a:r>
            <a:r>
              <a:rPr lang="en-US" sz="2800" dirty="0"/>
              <a:t>is conjectured to have been written during the A.D. 500 period. </a:t>
            </a:r>
          </a:p>
          <a:p>
            <a:pPr lvl="1"/>
            <a:r>
              <a:rPr lang="en-US" sz="2800" dirty="0"/>
              <a:t>In earlier times it was viewed as a canticle because it was sung in the early churches.</a:t>
            </a:r>
          </a:p>
          <a:p>
            <a:pPr lvl="1"/>
            <a:endParaRPr lang="en-US" dirty="0"/>
          </a:p>
        </p:txBody>
      </p:sp>
      <p:pic>
        <p:nvPicPr>
          <p:cNvPr id="6" name="Content Placeholder 5">
            <a:extLst>
              <a:ext uri="{FF2B5EF4-FFF2-40B4-BE49-F238E27FC236}">
                <a16:creationId xmlns:a16="http://schemas.microsoft.com/office/drawing/2014/main" id="{EF027668-FE9D-6DC3-28C6-E7D93CC91D8E}"/>
              </a:ext>
            </a:extLst>
          </p:cNvPr>
          <p:cNvPicPr>
            <a:picLocks noGrp="1" noChangeAspect="1"/>
          </p:cNvPicPr>
          <p:nvPr>
            <p:ph sz="half" idx="2"/>
          </p:nvPr>
        </p:nvPicPr>
        <p:blipFill>
          <a:blip r:embed="rId3"/>
          <a:stretch>
            <a:fillRect/>
          </a:stretch>
        </p:blipFill>
        <p:spPr>
          <a:xfrm>
            <a:off x="8839713" y="1532245"/>
            <a:ext cx="2663799" cy="2525677"/>
          </a:xfrm>
          <a:prstGeom prst="rect">
            <a:avLst/>
          </a:prstGeom>
        </p:spPr>
      </p:pic>
      <p:sp>
        <p:nvSpPr>
          <p:cNvPr id="4" name="Footer Placeholder 3">
            <a:extLst>
              <a:ext uri="{FF2B5EF4-FFF2-40B4-BE49-F238E27FC236}">
                <a16:creationId xmlns:a16="http://schemas.microsoft.com/office/drawing/2014/main" id="{6143CF4B-D462-7029-F9FF-AA93B1B9C5CE}"/>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8C4D08A2-0787-9F71-6798-3169BE87873E}"/>
              </a:ext>
            </a:extLst>
          </p:cNvPr>
          <p:cNvSpPr>
            <a:spLocks noGrp="1"/>
          </p:cNvSpPr>
          <p:nvPr>
            <p:ph type="sldNum" sz="quarter" idx="12"/>
          </p:nvPr>
        </p:nvSpPr>
        <p:spPr/>
        <p:txBody>
          <a:bodyPr/>
          <a:lstStyle/>
          <a:p>
            <a:fld id="{1450AE65-80BF-467E-8D94-24F8D9313383}" type="slidenum">
              <a:rPr lang="en-US" sz="1800" smtClean="0"/>
              <a:pPr/>
              <a:t>10</a:t>
            </a:fld>
            <a:endParaRPr lang="en-US" sz="1800" dirty="0"/>
          </a:p>
        </p:txBody>
      </p:sp>
      <p:sp>
        <p:nvSpPr>
          <p:cNvPr id="7" name="TextBox 6">
            <a:extLst>
              <a:ext uri="{FF2B5EF4-FFF2-40B4-BE49-F238E27FC236}">
                <a16:creationId xmlns:a16="http://schemas.microsoft.com/office/drawing/2014/main" id="{369ED964-8912-BB26-3E60-40295DC3062B}"/>
              </a:ext>
            </a:extLst>
          </p:cNvPr>
          <p:cNvSpPr txBox="1"/>
          <p:nvPr/>
        </p:nvSpPr>
        <p:spPr>
          <a:xfrm>
            <a:off x="8646460" y="3989116"/>
            <a:ext cx="3268886" cy="2246769"/>
          </a:xfrm>
          <a:prstGeom prst="rect">
            <a:avLst/>
          </a:prstGeom>
          <a:noFill/>
        </p:spPr>
        <p:txBody>
          <a:bodyPr wrap="square" rtlCol="0">
            <a:spAutoFit/>
          </a:bodyPr>
          <a:lstStyle/>
          <a:p>
            <a:r>
              <a:rPr lang="en-US" sz="2800" dirty="0"/>
              <a:t>First table is about loving your God, while the second table is about loving your neighbor.</a:t>
            </a:r>
          </a:p>
        </p:txBody>
      </p:sp>
    </p:spTree>
    <p:extLst>
      <p:ext uri="{BB962C8B-B14F-4D97-AF65-F5344CB8AC3E}">
        <p14:creationId xmlns:p14="http://schemas.microsoft.com/office/powerpoint/2010/main" val="175719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6F0047-47C4-C000-AB44-972FC683B485}"/>
              </a:ext>
            </a:extLst>
          </p:cNvPr>
          <p:cNvSpPr>
            <a:spLocks noGrp="1"/>
          </p:cNvSpPr>
          <p:nvPr>
            <p:ph type="title"/>
          </p:nvPr>
        </p:nvSpPr>
        <p:spPr/>
        <p:txBody>
          <a:bodyPr/>
          <a:lstStyle/>
          <a:p>
            <a:r>
              <a:rPr lang="en-US" b="1" dirty="0">
                <a:latin typeface="Aptos Display" panose="020B0004020202020204" pitchFamily="34" charset="0"/>
              </a:rPr>
              <a:t>Chronology of the Christian Church</a:t>
            </a:r>
          </a:p>
        </p:txBody>
      </p:sp>
      <p:sp>
        <p:nvSpPr>
          <p:cNvPr id="5" name="Content Placeholder 4">
            <a:extLst>
              <a:ext uri="{FF2B5EF4-FFF2-40B4-BE49-F238E27FC236}">
                <a16:creationId xmlns:a16="http://schemas.microsoft.com/office/drawing/2014/main" id="{BA1F52CF-6A39-4927-D880-4B04EEB8A0DA}"/>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The first </a:t>
            </a:r>
            <a:r>
              <a:rPr kumimoji="0" lang="en-US" sz="3200" b="0" i="1" u="none" strike="noStrike" kern="1200" cap="none" spc="0" normalizeH="0" baseline="0" noProof="0" dirty="0">
                <a:ln>
                  <a:noFill/>
                </a:ln>
                <a:solidFill>
                  <a:prstClr val="black"/>
                </a:solidFill>
                <a:effectLst/>
                <a:uLnTx/>
                <a:uFillTx/>
                <a:latin typeface="Aptos" panose="02110004020202020204"/>
                <a:ea typeface="+mn-ea"/>
                <a:cs typeface="+mn-cs"/>
              </a:rPr>
              <a:t>split</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in the church came at the </a:t>
            </a:r>
            <a:r>
              <a:rPr kumimoji="0" lang="en-US" sz="3200" b="0" i="0" u="none" strike="noStrike" kern="1200" cap="none" spc="0" normalizeH="0" baseline="0" noProof="0" dirty="0">
                <a:ln>
                  <a:noFill/>
                </a:ln>
                <a:solidFill>
                  <a:srgbClr val="C00000"/>
                </a:solidFill>
                <a:effectLst/>
                <a:uLnTx/>
                <a:uFillTx/>
                <a:latin typeface="Aptos" panose="02110004020202020204"/>
                <a:ea typeface="+mn-ea"/>
                <a:cs typeface="+mn-cs"/>
              </a:rPr>
              <a:t>Council of Chalcedon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in A.D. 451 where the second person of the </a:t>
            </a:r>
            <a:r>
              <a:rPr kumimoji="0" lang="en-US" sz="3200" b="0" i="0" u="none" strike="noStrike" kern="1200" cap="none" spc="0" normalizeH="0" baseline="0" noProof="0" dirty="0">
                <a:ln>
                  <a:noFill/>
                </a:ln>
                <a:solidFill>
                  <a:srgbClr val="C00000"/>
                </a:solidFill>
                <a:effectLst/>
                <a:uLnTx/>
                <a:uFillTx/>
                <a:latin typeface="Aptos" panose="02110004020202020204"/>
                <a:ea typeface="+mn-ea"/>
                <a:cs typeface="+mn-cs"/>
              </a:rPr>
              <a:t>Trinity</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0" i="0" u="none" strike="noStrike" kern="1200" cap="none" spc="0" normalizeH="0" baseline="0" noProof="0" dirty="0">
                <a:ln>
                  <a:noFill/>
                </a:ln>
                <a:solidFill>
                  <a:srgbClr val="C00000"/>
                </a:solidFill>
                <a:effectLst/>
                <a:uLnTx/>
                <a:uFillTx/>
                <a:latin typeface="Aptos" panose="02110004020202020204"/>
                <a:ea typeface="+mn-ea"/>
                <a:cs typeface="+mn-cs"/>
              </a:rPr>
              <a:t>the Son</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was defined by </a:t>
            </a:r>
            <a:r>
              <a:rPr kumimoji="0" lang="en-US" sz="3200" b="0" i="0" u="none" strike="noStrike" kern="1200" cap="none" spc="0" normalizeH="0" baseline="0" noProof="0" dirty="0">
                <a:ln>
                  <a:noFill/>
                </a:ln>
                <a:solidFill>
                  <a:srgbClr val="C00000"/>
                </a:solidFill>
                <a:effectLst/>
                <a:uLnTx/>
                <a:uFillTx/>
                <a:latin typeface="Aptos" panose="02110004020202020204"/>
                <a:ea typeface="+mn-ea"/>
                <a:cs typeface="+mn-cs"/>
              </a:rPr>
              <a:t>Orthodox Christians </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as having two natures, </a:t>
            </a:r>
            <a:r>
              <a:rPr kumimoji="0" lang="en-US" sz="3200" b="0" i="0" u="none" strike="noStrike" kern="1200" cap="none" spc="0" normalizeH="0" baseline="0" noProof="0" dirty="0">
                <a:ln>
                  <a:noFill/>
                </a:ln>
                <a:solidFill>
                  <a:srgbClr val="C00000"/>
                </a:solidFill>
                <a:effectLst/>
                <a:uLnTx/>
                <a:uFillTx/>
                <a:latin typeface="Aptos" panose="02110004020202020204"/>
                <a:ea typeface="+mn-ea"/>
                <a:cs typeface="+mn-cs"/>
              </a:rPr>
              <a:t>divine</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en-US" sz="3200" b="0" i="0" u="none" strike="noStrike" kern="1200" cap="none" spc="0" normalizeH="0" baseline="0" noProof="0" dirty="0">
                <a:ln>
                  <a:noFill/>
                </a:ln>
                <a:solidFill>
                  <a:srgbClr val="C00000"/>
                </a:solidFill>
                <a:effectLst/>
                <a:uLnTx/>
                <a:uFillTx/>
                <a:latin typeface="Aptos" panose="02110004020202020204"/>
                <a:ea typeface="+mn-ea"/>
                <a:cs typeface="+mn-cs"/>
              </a:rPr>
              <a:t>human</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 </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variation</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of the two natures was held by the </a:t>
            </a:r>
            <a:r>
              <a:rPr kumimoji="0" lang="en-US" sz="2800" b="0" i="0" u="none" strike="noStrike" kern="1200" cap="none" spc="0" normalizeH="0" baseline="0" noProof="0" dirty="0">
                <a:ln>
                  <a:noFill/>
                </a:ln>
                <a:solidFill>
                  <a:srgbClr val="C00000"/>
                </a:solidFill>
                <a:effectLst/>
                <a:uLnTx/>
                <a:uFillTx/>
                <a:latin typeface="Aptos" panose="02110004020202020204"/>
                <a:ea typeface="+mn-ea"/>
                <a:cs typeface="+mn-cs"/>
              </a:rPr>
              <a:t>Alexandrian delegation</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This resulted in their</a:t>
            </a:r>
            <a:r>
              <a:rPr kumimoji="0" lang="en-US" sz="2800" b="0" i="1" u="none" strike="noStrike" kern="1200" cap="none" spc="0" normalizeH="0" baseline="0" noProof="0" dirty="0">
                <a:ln>
                  <a:noFill/>
                </a:ln>
                <a:solidFill>
                  <a:prstClr val="black"/>
                </a:solidFill>
                <a:effectLst/>
                <a:uLnTx/>
                <a:uFillTx/>
                <a:latin typeface="Aptos" panose="02110004020202020204"/>
                <a:ea typeface="+mn-ea"/>
                <a:cs typeface="+mn-cs"/>
              </a:rPr>
              <a:t> ouster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as </a:t>
            </a:r>
            <a:r>
              <a:rPr kumimoji="0" lang="en-US" sz="2800" b="0" i="0" u="none" strike="noStrike" kern="1200" cap="none" spc="0" normalizeH="0" baseline="0" noProof="0" dirty="0">
                <a:ln>
                  <a:noFill/>
                </a:ln>
                <a:solidFill>
                  <a:srgbClr val="C00000"/>
                </a:solidFill>
                <a:effectLst/>
                <a:uLnTx/>
                <a:uFillTx/>
                <a:latin typeface="Aptos" panose="02110004020202020204"/>
                <a:ea typeface="+mn-ea"/>
                <a:cs typeface="+mn-cs"/>
              </a:rPr>
              <a:t>heretics;</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thus, the </a:t>
            </a:r>
            <a:r>
              <a:rPr kumimoji="0" lang="en-US" sz="2800" b="0" i="0" u="none" strike="noStrike" kern="1200" cap="none" spc="0" normalizeH="0" baseline="0" noProof="0" dirty="0">
                <a:ln>
                  <a:noFill/>
                </a:ln>
                <a:solidFill>
                  <a:srgbClr val="C00000"/>
                </a:solidFill>
                <a:effectLst/>
                <a:uLnTx/>
                <a:uFillTx/>
                <a:latin typeface="Aptos" panose="02110004020202020204"/>
                <a:ea typeface="+mn-ea"/>
                <a:cs typeface="+mn-cs"/>
              </a:rPr>
              <a:t>Coptic Christian Church</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was formed, with its locus in </a:t>
            </a:r>
            <a:r>
              <a:rPr kumimoji="0" lang="en-US" sz="2800" b="0" i="0" u="none" strike="noStrike" kern="1200" cap="none" spc="0" normalizeH="0" baseline="0" noProof="0" dirty="0">
                <a:ln>
                  <a:noFill/>
                </a:ln>
                <a:solidFill>
                  <a:srgbClr val="C00000"/>
                </a:solidFill>
                <a:effectLst/>
                <a:uLnTx/>
                <a:uFillTx/>
                <a:latin typeface="Aptos" panose="02110004020202020204"/>
                <a:ea typeface="+mn-ea"/>
                <a:cs typeface="+mn-cs"/>
              </a:rPr>
              <a:t>Alexandria, Egypt</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p>
          <a:p>
            <a:endParaRPr lang="en-US" dirty="0"/>
          </a:p>
        </p:txBody>
      </p:sp>
      <p:sp>
        <p:nvSpPr>
          <p:cNvPr id="2" name="Footer Placeholder 1">
            <a:extLst>
              <a:ext uri="{FF2B5EF4-FFF2-40B4-BE49-F238E27FC236}">
                <a16:creationId xmlns:a16="http://schemas.microsoft.com/office/drawing/2014/main" id="{97C756F5-37DE-D76E-7550-5946514078F8}"/>
              </a:ext>
            </a:extLst>
          </p:cNvPr>
          <p:cNvSpPr>
            <a:spLocks noGrp="1"/>
          </p:cNvSpPr>
          <p:nvPr>
            <p:ph type="ftr" sz="quarter" idx="11"/>
          </p:nvPr>
        </p:nvSpPr>
        <p:spPr/>
        <p:txBody>
          <a:bodyPr/>
          <a:lstStyle/>
          <a:p>
            <a:r>
              <a:rPr lang="en-US"/>
              <a:t>(c) 2025 CMS</a:t>
            </a:r>
          </a:p>
        </p:txBody>
      </p:sp>
      <p:sp>
        <p:nvSpPr>
          <p:cNvPr id="9" name="Slide Number Placeholder 8">
            <a:extLst>
              <a:ext uri="{FF2B5EF4-FFF2-40B4-BE49-F238E27FC236}">
                <a16:creationId xmlns:a16="http://schemas.microsoft.com/office/drawing/2014/main" id="{73577C3C-0048-D6D3-3B6E-FF57F114E94C}"/>
              </a:ext>
            </a:extLst>
          </p:cNvPr>
          <p:cNvSpPr>
            <a:spLocks noGrp="1"/>
          </p:cNvSpPr>
          <p:nvPr>
            <p:ph type="sldNum" sz="quarter" idx="12"/>
          </p:nvPr>
        </p:nvSpPr>
        <p:spPr/>
        <p:txBody>
          <a:bodyPr/>
          <a:lstStyle/>
          <a:p>
            <a:fld id="{1450AE65-80BF-467E-8D94-24F8D9313383}" type="slidenum">
              <a:rPr lang="en-US" sz="1800" smtClean="0"/>
              <a:t>11</a:t>
            </a:fld>
            <a:endParaRPr lang="en-US" sz="1800" dirty="0"/>
          </a:p>
        </p:txBody>
      </p:sp>
    </p:spTree>
    <p:extLst>
      <p:ext uri="{BB962C8B-B14F-4D97-AF65-F5344CB8AC3E}">
        <p14:creationId xmlns:p14="http://schemas.microsoft.com/office/powerpoint/2010/main" val="380651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9DC8-BCEF-8DFE-55F1-E8C1735C4E8E}"/>
              </a:ext>
            </a:extLst>
          </p:cNvPr>
          <p:cNvSpPr>
            <a:spLocks noGrp="1"/>
          </p:cNvSpPr>
          <p:nvPr>
            <p:ph type="title"/>
          </p:nvPr>
        </p:nvSpPr>
        <p:spPr/>
        <p:txBody>
          <a:bodyPr/>
          <a:lstStyle/>
          <a:p>
            <a:r>
              <a:rPr lang="en-US" b="1" dirty="0"/>
              <a:t>Chronology of the Christian Church</a:t>
            </a:r>
          </a:p>
        </p:txBody>
      </p:sp>
      <p:sp>
        <p:nvSpPr>
          <p:cNvPr id="3" name="Content Placeholder 2">
            <a:extLst>
              <a:ext uri="{FF2B5EF4-FFF2-40B4-BE49-F238E27FC236}">
                <a16:creationId xmlns:a16="http://schemas.microsoft.com/office/drawing/2014/main" id="{8FEB2DC5-E5ED-3966-3D14-F3C39309B95D}"/>
              </a:ext>
            </a:extLst>
          </p:cNvPr>
          <p:cNvSpPr>
            <a:spLocks noGrp="1"/>
          </p:cNvSpPr>
          <p:nvPr>
            <p:ph idx="1"/>
          </p:nvPr>
        </p:nvSpPr>
        <p:spPr>
          <a:xfrm>
            <a:off x="838200" y="1825625"/>
            <a:ext cx="10617200" cy="4351338"/>
          </a:xfrm>
        </p:spPr>
        <p:txBody>
          <a:bodyPr/>
          <a:lstStyle/>
          <a:p>
            <a:r>
              <a:rPr lang="en-US" sz="3200" dirty="0">
                <a:solidFill>
                  <a:srgbClr val="C00000"/>
                </a:solidFill>
              </a:rPr>
              <a:t>Heretics</a:t>
            </a:r>
            <a:r>
              <a:rPr lang="en-US" sz="3200" dirty="0"/>
              <a:t> were considered </a:t>
            </a:r>
            <a:r>
              <a:rPr lang="en-US" sz="3200" i="1" dirty="0"/>
              <a:t>outside</a:t>
            </a:r>
            <a:r>
              <a:rPr lang="en-US" sz="3200" dirty="0"/>
              <a:t> the official church, much like</a:t>
            </a:r>
            <a:r>
              <a:rPr lang="en-US" sz="3200" dirty="0">
                <a:solidFill>
                  <a:srgbClr val="C00000"/>
                </a:solidFill>
              </a:rPr>
              <a:t> excommunication </a:t>
            </a:r>
            <a:r>
              <a:rPr lang="en-US" sz="3200" dirty="0"/>
              <a:t>today.</a:t>
            </a:r>
          </a:p>
          <a:p>
            <a:r>
              <a:rPr lang="en-US" sz="3200" dirty="0"/>
              <a:t>In later times </a:t>
            </a:r>
            <a:r>
              <a:rPr lang="en-US" sz="3200" dirty="0">
                <a:solidFill>
                  <a:srgbClr val="C00000"/>
                </a:solidFill>
              </a:rPr>
              <a:t>heretics</a:t>
            </a:r>
            <a:r>
              <a:rPr lang="en-US" sz="3200" dirty="0"/>
              <a:t> in the Western Church (Roman Catholic) were considered </a:t>
            </a:r>
            <a:r>
              <a:rPr lang="en-US" sz="3200" dirty="0">
                <a:solidFill>
                  <a:srgbClr val="C00000"/>
                </a:solidFill>
              </a:rPr>
              <a:t>unfit to live </a:t>
            </a:r>
            <a:r>
              <a:rPr lang="en-US" sz="3200" dirty="0"/>
              <a:t>and could be </a:t>
            </a:r>
            <a:r>
              <a:rPr lang="en-US" sz="3200" i="1" dirty="0"/>
              <a:t>killed</a:t>
            </a:r>
            <a:r>
              <a:rPr lang="en-US" sz="3200" dirty="0"/>
              <a:t> by anyone </a:t>
            </a:r>
            <a:r>
              <a:rPr lang="en-US" sz="3200" dirty="0">
                <a:solidFill>
                  <a:srgbClr val="C00000"/>
                </a:solidFill>
              </a:rPr>
              <a:t>without penalty</a:t>
            </a:r>
            <a:r>
              <a:rPr lang="en-US" sz="3200" dirty="0"/>
              <a:t>. </a:t>
            </a:r>
          </a:p>
          <a:p>
            <a:pPr lvl="1"/>
            <a:r>
              <a:rPr lang="en-US" sz="2800" dirty="0"/>
              <a:t>Sometimes  a “show trial” was held, but the</a:t>
            </a:r>
            <a:r>
              <a:rPr lang="en-US" sz="2800" i="1" dirty="0"/>
              <a:t> outcome </a:t>
            </a:r>
            <a:r>
              <a:rPr lang="en-US" sz="2800" dirty="0"/>
              <a:t>was the same, i.e. </a:t>
            </a:r>
            <a:r>
              <a:rPr lang="en-US" sz="2800" dirty="0">
                <a:solidFill>
                  <a:srgbClr val="C00000"/>
                </a:solidFill>
              </a:rPr>
              <a:t>Guilty as Charged</a:t>
            </a:r>
            <a:r>
              <a:rPr lang="en-US" sz="2800" dirty="0"/>
              <a:t>.</a:t>
            </a:r>
          </a:p>
          <a:p>
            <a:pPr lvl="1"/>
            <a:r>
              <a:rPr lang="en-US" sz="2800" dirty="0"/>
              <a:t>The </a:t>
            </a:r>
            <a:r>
              <a:rPr lang="en-US" sz="2800" dirty="0">
                <a:solidFill>
                  <a:srgbClr val="C00000"/>
                </a:solidFill>
              </a:rPr>
              <a:t>Eastern Orthodox churches </a:t>
            </a:r>
            <a:r>
              <a:rPr lang="en-US" sz="2800" dirty="0"/>
              <a:t>were not as </a:t>
            </a:r>
            <a:r>
              <a:rPr lang="en-US" sz="2800" i="1" dirty="0"/>
              <a:t>strict</a:t>
            </a:r>
            <a:r>
              <a:rPr lang="en-US" sz="2800" dirty="0"/>
              <a:t> on this point.</a:t>
            </a:r>
          </a:p>
        </p:txBody>
      </p:sp>
      <p:sp>
        <p:nvSpPr>
          <p:cNvPr id="4" name="Footer Placeholder 3">
            <a:extLst>
              <a:ext uri="{FF2B5EF4-FFF2-40B4-BE49-F238E27FC236}">
                <a16:creationId xmlns:a16="http://schemas.microsoft.com/office/drawing/2014/main" id="{E1EA811D-30D1-493B-EFAE-274B159525DB}"/>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523A0531-10AF-D29D-312F-4AE5FDD24B4A}"/>
              </a:ext>
            </a:extLst>
          </p:cNvPr>
          <p:cNvSpPr>
            <a:spLocks noGrp="1"/>
          </p:cNvSpPr>
          <p:nvPr>
            <p:ph type="sldNum" sz="quarter" idx="12"/>
          </p:nvPr>
        </p:nvSpPr>
        <p:spPr>
          <a:xfrm>
            <a:off x="8479970" y="6319999"/>
            <a:ext cx="3136641" cy="365125"/>
          </a:xfrm>
        </p:spPr>
        <p:txBody>
          <a:bodyPr/>
          <a:lstStyle/>
          <a:p>
            <a:fld id="{1450AE65-80BF-467E-8D94-24F8D9313383}" type="slidenum">
              <a:rPr lang="en-US" sz="2000" smtClean="0"/>
              <a:t>12</a:t>
            </a:fld>
            <a:endParaRPr lang="en-US" sz="2000" dirty="0"/>
          </a:p>
        </p:txBody>
      </p:sp>
    </p:spTree>
    <p:extLst>
      <p:ext uri="{BB962C8B-B14F-4D97-AF65-F5344CB8AC3E}">
        <p14:creationId xmlns:p14="http://schemas.microsoft.com/office/powerpoint/2010/main" val="419094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3FA8A-5A3D-FD0F-B970-A6DDFD82D272}"/>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Aptos Display" panose="020B0004020202020204" pitchFamily="34" charset="0"/>
              </a:rPr>
              <a:t>Chronology of the Christian Church</a:t>
            </a:r>
            <a:endParaRPr lang="en-US" dirty="0">
              <a:latin typeface="Aptos Display" panose="020B0004020202020204" pitchFamily="34" charset="0"/>
            </a:endParaRPr>
          </a:p>
        </p:txBody>
      </p:sp>
      <p:sp>
        <p:nvSpPr>
          <p:cNvPr id="3" name="Content Placeholder 2">
            <a:extLst>
              <a:ext uri="{FF2B5EF4-FFF2-40B4-BE49-F238E27FC236}">
                <a16:creationId xmlns:a16="http://schemas.microsoft.com/office/drawing/2014/main" id="{BEA5CB51-9C19-BF28-5584-D59B0BC65297}"/>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Great Schism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separated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the eastern churches from the western churches, i.e.</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 Constantinople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Rome.</a:t>
            </a:r>
          </a:p>
          <a:p>
            <a:pPr>
              <a:spcBef>
                <a:spcPts val="500"/>
              </a:spcBef>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Both</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lang="en-US" sz="3200" dirty="0">
                <a:solidFill>
                  <a:srgbClr val="C00000"/>
                </a:solidFill>
              </a:rPr>
              <a:t>church politics </a:t>
            </a:r>
            <a:r>
              <a:rPr lang="en-US" sz="3200" dirty="0"/>
              <a:t>and</a:t>
            </a:r>
            <a:r>
              <a:rPr lang="en-US" sz="3200" dirty="0">
                <a:solidFill>
                  <a:srgbClr val="C00000"/>
                </a:solidFill>
              </a:rPr>
              <a:t>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theology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were the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cause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r>
              <a:rPr lang="en-US" sz="3200" dirty="0"/>
              <a:t>Politically, </a:t>
            </a:r>
            <a:r>
              <a:rPr lang="en-US" sz="3200" dirty="0">
                <a:solidFill>
                  <a:srgbClr val="C00000"/>
                </a:solidFill>
              </a:rPr>
              <a:t>Rome</a:t>
            </a:r>
            <a:r>
              <a:rPr lang="en-US" sz="3200" dirty="0"/>
              <a:t> was constantly asserting its dominance over the other </a:t>
            </a:r>
            <a:r>
              <a:rPr lang="en-US" sz="3200" dirty="0">
                <a:solidFill>
                  <a:srgbClr val="C00000"/>
                </a:solidFill>
              </a:rPr>
              <a:t>Bishops</a:t>
            </a:r>
            <a:r>
              <a:rPr lang="en-US" sz="3200" dirty="0"/>
              <a:t>.</a:t>
            </a:r>
          </a:p>
          <a:p>
            <a:r>
              <a:rPr lang="en-US" sz="3200" dirty="0"/>
              <a:t>Theologically,</a:t>
            </a:r>
            <a:r>
              <a:rPr lang="en-US" sz="3200" dirty="0">
                <a:solidFill>
                  <a:srgbClr val="C00000"/>
                </a:solidFill>
              </a:rPr>
              <a:t> Rome </a:t>
            </a:r>
            <a:r>
              <a:rPr lang="en-US" sz="3200" dirty="0"/>
              <a:t>had </a:t>
            </a:r>
            <a:r>
              <a:rPr lang="en-US" sz="3200" i="1" dirty="0"/>
              <a:t>unilaterally</a:t>
            </a:r>
            <a:r>
              <a:rPr lang="en-US" sz="3200" dirty="0"/>
              <a:t> made changes that were </a:t>
            </a:r>
            <a:r>
              <a:rPr lang="en-US" sz="3200" i="1" dirty="0"/>
              <a:t>not agreed </a:t>
            </a:r>
            <a:r>
              <a:rPr lang="en-US" sz="3200" dirty="0"/>
              <a:t>at a </a:t>
            </a:r>
            <a:r>
              <a:rPr lang="en-US" sz="3200" dirty="0">
                <a:solidFill>
                  <a:srgbClr val="C00000"/>
                </a:solidFill>
              </a:rPr>
              <a:t>council</a:t>
            </a:r>
            <a:r>
              <a:rPr lang="en-US" sz="3200" dirty="0"/>
              <a:t>.</a:t>
            </a:r>
          </a:p>
        </p:txBody>
      </p:sp>
      <p:sp>
        <p:nvSpPr>
          <p:cNvPr id="4" name="Footer Placeholder 3">
            <a:extLst>
              <a:ext uri="{FF2B5EF4-FFF2-40B4-BE49-F238E27FC236}">
                <a16:creationId xmlns:a16="http://schemas.microsoft.com/office/drawing/2014/main" id="{18EBB0F3-CFA1-0EB3-02D5-2F8B9350A0B8}"/>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4C3B25B1-D342-DC22-4FE2-28DE0A33A279}"/>
              </a:ext>
            </a:extLst>
          </p:cNvPr>
          <p:cNvSpPr>
            <a:spLocks noGrp="1"/>
          </p:cNvSpPr>
          <p:nvPr>
            <p:ph type="sldNum" sz="quarter" idx="12"/>
          </p:nvPr>
        </p:nvSpPr>
        <p:spPr/>
        <p:txBody>
          <a:bodyPr/>
          <a:lstStyle/>
          <a:p>
            <a:fld id="{1450AE65-80BF-467E-8D94-24F8D9313383}" type="slidenum">
              <a:rPr lang="en-US" sz="1800" smtClean="0"/>
              <a:t>13</a:t>
            </a:fld>
            <a:endParaRPr lang="en-US" sz="1800" dirty="0"/>
          </a:p>
        </p:txBody>
      </p:sp>
    </p:spTree>
    <p:extLst>
      <p:ext uri="{BB962C8B-B14F-4D97-AF65-F5344CB8AC3E}">
        <p14:creationId xmlns:p14="http://schemas.microsoft.com/office/powerpoint/2010/main" val="389858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83864-81C1-E4BC-95F9-1365F66A9260}"/>
              </a:ext>
            </a:extLst>
          </p:cNvPr>
          <p:cNvSpPr>
            <a:spLocks noGrp="1"/>
          </p:cNvSpPr>
          <p:nvPr>
            <p:ph type="title"/>
          </p:nvPr>
        </p:nvSpPr>
        <p:spPr/>
        <p:txBody>
          <a:bodyPr/>
          <a:lstStyle/>
          <a:p>
            <a:r>
              <a:rPr lang="en-US" b="1" dirty="0">
                <a:latin typeface="Aptos Display" panose="020B0004020202020204" pitchFamily="34" charset="0"/>
              </a:rPr>
              <a:t>Chronology of the Christian Church</a:t>
            </a:r>
          </a:p>
        </p:txBody>
      </p:sp>
      <p:sp>
        <p:nvSpPr>
          <p:cNvPr id="3" name="Content Placeholder 2">
            <a:extLst>
              <a:ext uri="{FF2B5EF4-FFF2-40B4-BE49-F238E27FC236}">
                <a16:creationId xmlns:a16="http://schemas.microsoft.com/office/drawing/2014/main" id="{451A0DCD-B441-E41B-2D6C-1EF32C517B26}"/>
              </a:ext>
            </a:extLst>
          </p:cNvPr>
          <p:cNvSpPr>
            <a:spLocks noGrp="1"/>
          </p:cNvSpPr>
          <p:nvPr>
            <p:ph idx="1"/>
          </p:nvPr>
        </p:nvSpPr>
        <p:spPr>
          <a:xfrm>
            <a:off x="838199" y="1825624"/>
            <a:ext cx="10608733" cy="4600575"/>
          </a:xfrm>
        </p:spPr>
        <p:txBody>
          <a:bodyPr>
            <a:noAutofit/>
          </a:bodyPr>
          <a:lstStyle/>
          <a:p>
            <a:pPr marL="0" marR="0" algn="l"/>
            <a:r>
              <a:rPr lang="en-US" sz="3200" kern="0" dirty="0">
                <a:solidFill>
                  <a:srgbClr val="1B1B15"/>
                </a:solidFill>
                <a:effectLst/>
                <a:ea typeface="Times New Roman" panose="02020603050405020304" pitchFamily="18" charset="0"/>
                <a:cs typeface="Times New Roman" panose="02020603050405020304" pitchFamily="18" charset="0"/>
              </a:rPr>
              <a:t>From the </a:t>
            </a:r>
            <a:r>
              <a:rPr lang="en-US" sz="3200" i="1" kern="0" dirty="0">
                <a:solidFill>
                  <a:srgbClr val="1B1B15"/>
                </a:solidFill>
                <a:effectLst/>
                <a:ea typeface="Times New Roman" panose="02020603050405020304" pitchFamily="18" charset="0"/>
                <a:cs typeface="Times New Roman" panose="02020603050405020304" pitchFamily="18" charset="0"/>
              </a:rPr>
              <a:t>death</a:t>
            </a:r>
            <a:r>
              <a:rPr lang="en-US" sz="3200" kern="0" dirty="0">
                <a:solidFill>
                  <a:srgbClr val="1B1B15"/>
                </a:solidFill>
                <a:effectLst/>
                <a:ea typeface="Times New Roman" panose="02020603050405020304" pitchFamily="18" charset="0"/>
                <a:cs typeface="Times New Roman" panose="02020603050405020304" pitchFamily="18" charset="0"/>
              </a:rPr>
              <a:t> of the </a:t>
            </a:r>
            <a:r>
              <a:rPr lang="en-US" sz="3200" kern="0" dirty="0">
                <a:solidFill>
                  <a:srgbClr val="C00000"/>
                </a:solidFill>
                <a:effectLst/>
                <a:ea typeface="Times New Roman" panose="02020603050405020304" pitchFamily="18" charset="0"/>
                <a:cs typeface="Times New Roman" panose="02020603050405020304" pitchFamily="18" charset="0"/>
              </a:rPr>
              <a:t>Church Fathers </a:t>
            </a:r>
            <a:r>
              <a:rPr lang="en-US" sz="3200" kern="0" dirty="0">
                <a:solidFill>
                  <a:srgbClr val="1B1B15"/>
                </a:solidFill>
                <a:effectLst/>
                <a:ea typeface="Times New Roman" panose="02020603050405020304" pitchFamily="18" charset="0"/>
                <a:cs typeface="Times New Roman" panose="02020603050405020304" pitchFamily="18" charset="0"/>
              </a:rPr>
              <a:t>to the middle ages, </a:t>
            </a:r>
            <a:r>
              <a:rPr lang="en-US" sz="3200" kern="0" dirty="0">
                <a:solidFill>
                  <a:srgbClr val="C00000"/>
                </a:solidFill>
                <a:effectLst/>
                <a:ea typeface="Times New Roman" panose="02020603050405020304" pitchFamily="18" charset="0"/>
                <a:cs typeface="Times New Roman" panose="02020603050405020304" pitchFamily="18" charset="0"/>
              </a:rPr>
              <a:t>Christianity</a:t>
            </a:r>
            <a:r>
              <a:rPr lang="en-US" sz="3200" kern="0" dirty="0">
                <a:solidFill>
                  <a:srgbClr val="1B1B15"/>
                </a:solidFill>
                <a:effectLst/>
                <a:ea typeface="Times New Roman" panose="02020603050405020304" pitchFamily="18" charset="0"/>
                <a:cs typeface="Times New Roman" panose="02020603050405020304" pitchFamily="18" charset="0"/>
              </a:rPr>
              <a:t> went through many </a:t>
            </a:r>
            <a:r>
              <a:rPr lang="en-US" sz="3200" i="1" kern="0" dirty="0">
                <a:solidFill>
                  <a:srgbClr val="1B1B15"/>
                </a:solidFill>
                <a:effectLst/>
                <a:ea typeface="Times New Roman" panose="02020603050405020304" pitchFamily="18" charset="0"/>
                <a:cs typeface="Times New Roman" panose="02020603050405020304" pitchFamily="18" charset="0"/>
              </a:rPr>
              <a:t>changes</a:t>
            </a:r>
            <a:r>
              <a:rPr lang="en-US" sz="3200" kern="0" dirty="0">
                <a:solidFill>
                  <a:srgbClr val="1B1B15"/>
                </a:solidFill>
                <a:effectLst/>
                <a:ea typeface="Times New Roman" panose="02020603050405020304" pitchFamily="18" charset="0"/>
                <a:cs typeface="Times New Roman" panose="02020603050405020304" pitchFamily="18" charset="0"/>
              </a:rPr>
              <a:t>. The most notable one was the </a:t>
            </a:r>
            <a:r>
              <a:rPr lang="en-US" sz="3200" kern="0" dirty="0">
                <a:solidFill>
                  <a:srgbClr val="C00000"/>
                </a:solidFill>
                <a:effectLst/>
                <a:ea typeface="Times New Roman" panose="02020603050405020304" pitchFamily="18" charset="0"/>
                <a:cs typeface="Times New Roman" panose="02020603050405020304" pitchFamily="18" charset="0"/>
              </a:rPr>
              <a:t>Great Schism </a:t>
            </a:r>
            <a:r>
              <a:rPr lang="en-US" sz="3200" kern="0" dirty="0">
                <a:solidFill>
                  <a:srgbClr val="1B1B15"/>
                </a:solidFill>
                <a:effectLst/>
                <a:ea typeface="Times New Roman" panose="02020603050405020304" pitchFamily="18" charset="0"/>
                <a:cs typeface="Times New Roman" panose="02020603050405020304" pitchFamily="18" charset="0"/>
              </a:rPr>
              <a:t>and the </a:t>
            </a:r>
            <a:r>
              <a:rPr lang="en-US" sz="3200" i="1" kern="0" dirty="0">
                <a:solidFill>
                  <a:srgbClr val="1B1B15"/>
                </a:solidFill>
                <a:effectLst/>
                <a:ea typeface="Times New Roman" panose="02020603050405020304" pitchFamily="18" charset="0"/>
                <a:cs typeface="Times New Roman" panose="02020603050405020304" pitchFamily="18" charset="0"/>
              </a:rPr>
              <a:t>rise</a:t>
            </a:r>
            <a:r>
              <a:rPr lang="en-US" sz="3200" kern="0" dirty="0">
                <a:solidFill>
                  <a:srgbClr val="1B1B15"/>
                </a:solidFill>
                <a:effectLst/>
                <a:ea typeface="Times New Roman" panose="02020603050405020304" pitchFamily="18" charset="0"/>
                <a:cs typeface="Times New Roman" panose="02020603050405020304" pitchFamily="18" charset="0"/>
              </a:rPr>
              <a:t> of the </a:t>
            </a:r>
            <a:r>
              <a:rPr lang="en-US" sz="3200" kern="0" dirty="0">
                <a:solidFill>
                  <a:srgbClr val="C00000"/>
                </a:solidFill>
                <a:effectLst/>
                <a:ea typeface="Times New Roman" panose="02020603050405020304" pitchFamily="18" charset="0"/>
                <a:cs typeface="Times New Roman" panose="02020603050405020304" pitchFamily="18" charset="0"/>
              </a:rPr>
              <a:t>Roman Catholic Church </a:t>
            </a:r>
            <a:r>
              <a:rPr lang="en-US" sz="3200" kern="0" dirty="0">
                <a:solidFill>
                  <a:srgbClr val="1B1B15"/>
                </a:solidFill>
                <a:effectLst/>
                <a:ea typeface="Times New Roman" panose="02020603050405020304" pitchFamily="18" charset="0"/>
                <a:cs typeface="Times New Roman" panose="02020603050405020304" pitchFamily="18" charset="0"/>
              </a:rPr>
              <a:t>in the west.</a:t>
            </a:r>
            <a:endParaRPr lang="en-US" sz="3200" kern="100" dirty="0">
              <a:effectLst/>
              <a:ea typeface="Calibri" panose="020F0502020204030204" pitchFamily="34" charset="0"/>
              <a:cs typeface="Times New Roman" panose="02020603050405020304" pitchFamily="18" charset="0"/>
            </a:endParaRPr>
          </a:p>
          <a:p>
            <a:pPr marL="0" marR="0" algn="l"/>
            <a:r>
              <a:rPr lang="en-US" sz="3200" kern="0" dirty="0">
                <a:solidFill>
                  <a:srgbClr val="1B1B15"/>
                </a:solidFill>
                <a:effectLst/>
                <a:ea typeface="Times New Roman" panose="02020603050405020304" pitchFamily="18" charset="0"/>
                <a:cs typeface="Times New Roman" panose="02020603050405020304" pitchFamily="18" charset="0"/>
              </a:rPr>
              <a:t>The </a:t>
            </a:r>
            <a:r>
              <a:rPr lang="en-US" sz="3200" kern="0" dirty="0">
                <a:solidFill>
                  <a:srgbClr val="C00000"/>
                </a:solidFill>
                <a:effectLst/>
                <a:ea typeface="Times New Roman" panose="02020603050405020304" pitchFamily="18" charset="0"/>
                <a:cs typeface="Times New Roman" panose="02020603050405020304" pitchFamily="18" charset="0"/>
              </a:rPr>
              <a:t>Roman Catholic Church </a:t>
            </a:r>
            <a:r>
              <a:rPr lang="en-US" sz="3200" kern="0" dirty="0">
                <a:solidFill>
                  <a:srgbClr val="1B1B15"/>
                </a:solidFill>
                <a:effectLst/>
                <a:ea typeface="Times New Roman" panose="02020603050405020304" pitchFamily="18" charset="0"/>
                <a:cs typeface="Times New Roman" panose="02020603050405020304" pitchFamily="18" charset="0"/>
              </a:rPr>
              <a:t>began </a:t>
            </a:r>
            <a:r>
              <a:rPr lang="en-US" sz="3200" i="1" kern="0" dirty="0">
                <a:solidFill>
                  <a:srgbClr val="1B1B15"/>
                </a:solidFill>
                <a:effectLst/>
                <a:ea typeface="Times New Roman" panose="02020603050405020304" pitchFamily="18" charset="0"/>
                <a:cs typeface="Times New Roman" panose="02020603050405020304" pitchFamily="18" charset="0"/>
              </a:rPr>
              <a:t>teaching</a:t>
            </a:r>
            <a:r>
              <a:rPr lang="en-US" sz="3200" kern="0" dirty="0">
                <a:solidFill>
                  <a:srgbClr val="1B1B15"/>
                </a:solidFill>
                <a:effectLst/>
                <a:ea typeface="Times New Roman" panose="02020603050405020304" pitchFamily="18" charset="0"/>
                <a:cs typeface="Times New Roman" panose="02020603050405020304" pitchFamily="18" charset="0"/>
              </a:rPr>
              <a:t> new doctrines 593-1215</a:t>
            </a:r>
            <a:r>
              <a:rPr lang="en-US" sz="3200" kern="0" dirty="0">
                <a:solidFill>
                  <a:srgbClr val="1B1B15"/>
                </a:solidFill>
                <a:ea typeface="Times New Roman" panose="02020603050405020304" pitchFamily="18" charset="0"/>
                <a:cs typeface="Times New Roman" panose="02020603050405020304" pitchFamily="18" charset="0"/>
              </a:rPr>
              <a:t>; i.e.</a:t>
            </a:r>
            <a:r>
              <a:rPr lang="en-US" sz="3200" kern="0" dirty="0">
                <a:solidFill>
                  <a:srgbClr val="1B1B15"/>
                </a:solidFill>
                <a:effectLst/>
                <a:ea typeface="Times New Roman" panose="02020603050405020304" pitchFamily="18" charset="0"/>
                <a:cs typeface="Times New Roman" panose="02020603050405020304" pitchFamily="18" charset="0"/>
              </a:rPr>
              <a:t> like </a:t>
            </a:r>
            <a:r>
              <a:rPr lang="en-US" sz="3200" kern="0" dirty="0">
                <a:solidFill>
                  <a:srgbClr val="C00000"/>
                </a:solidFill>
                <a:effectLst/>
                <a:ea typeface="Times New Roman" panose="02020603050405020304" pitchFamily="18" charset="0"/>
                <a:cs typeface="Times New Roman" panose="02020603050405020304" pitchFamily="18" charset="0"/>
              </a:rPr>
              <a:t>transubstantiation of Christ</a:t>
            </a:r>
            <a:r>
              <a:rPr lang="en-US" sz="3200" kern="0" dirty="0">
                <a:solidFill>
                  <a:srgbClr val="1B1B15"/>
                </a:solidFill>
                <a:effectLst/>
                <a:ea typeface="Times New Roman" panose="02020603050405020304" pitchFamily="18" charset="0"/>
                <a:cs typeface="Times New Roman" panose="02020603050405020304" pitchFamily="18" charset="0"/>
              </a:rPr>
              <a:t>, </a:t>
            </a:r>
            <a:r>
              <a:rPr lang="en-US" sz="3200" kern="0" dirty="0">
                <a:solidFill>
                  <a:srgbClr val="C00000"/>
                </a:solidFill>
                <a:effectLst/>
                <a:ea typeface="Times New Roman" panose="02020603050405020304" pitchFamily="18" charset="0"/>
                <a:cs typeface="Times New Roman" panose="02020603050405020304" pitchFamily="18" charset="0"/>
              </a:rPr>
              <a:t>purgatory</a:t>
            </a:r>
            <a:r>
              <a:rPr lang="en-US" sz="3200" kern="0" dirty="0">
                <a:solidFill>
                  <a:srgbClr val="1B1B15"/>
                </a:solidFill>
                <a:effectLst/>
                <a:ea typeface="Times New Roman" panose="02020603050405020304" pitchFamily="18" charset="0"/>
                <a:cs typeface="Times New Roman" panose="02020603050405020304" pitchFamily="18" charset="0"/>
              </a:rPr>
              <a:t>, </a:t>
            </a:r>
            <a:r>
              <a:rPr lang="en-US" sz="3200" kern="0" dirty="0">
                <a:solidFill>
                  <a:srgbClr val="C00000"/>
                </a:solidFill>
                <a:effectLst/>
                <a:ea typeface="Times New Roman" panose="02020603050405020304" pitchFamily="18" charset="0"/>
                <a:cs typeface="Times New Roman" panose="02020603050405020304" pitchFamily="18" charset="0"/>
              </a:rPr>
              <a:t>justification by works</a:t>
            </a:r>
            <a:r>
              <a:rPr lang="en-US" sz="3200" kern="0" dirty="0">
                <a:solidFill>
                  <a:srgbClr val="1B1B15"/>
                </a:solidFill>
                <a:ea typeface="Times New Roman" panose="02020603050405020304" pitchFamily="18" charset="0"/>
                <a:cs typeface="Times New Roman" panose="02020603050405020304" pitchFamily="18" charset="0"/>
              </a:rPr>
              <a:t>,</a:t>
            </a:r>
            <a:r>
              <a:rPr lang="en-US" sz="3200" kern="0" dirty="0">
                <a:solidFill>
                  <a:srgbClr val="1B1B15"/>
                </a:solidFill>
                <a:effectLst/>
                <a:ea typeface="Times New Roman" panose="02020603050405020304" pitchFamily="18" charset="0"/>
                <a:cs typeface="Times New Roman" panose="02020603050405020304" pitchFamily="18" charset="0"/>
              </a:rPr>
              <a:t> and </a:t>
            </a:r>
            <a:r>
              <a:rPr lang="en-US" sz="3200" kern="0" dirty="0">
                <a:solidFill>
                  <a:srgbClr val="C00000"/>
                </a:solidFill>
                <a:effectLst/>
                <a:ea typeface="Times New Roman" panose="02020603050405020304" pitchFamily="18" charset="0"/>
                <a:cs typeface="Times New Roman" panose="02020603050405020304" pitchFamily="18" charset="0"/>
              </a:rPr>
              <a:t>indulgences</a:t>
            </a:r>
            <a:r>
              <a:rPr lang="en-US" sz="3200" kern="0" dirty="0">
                <a:solidFill>
                  <a:srgbClr val="1B1B15"/>
                </a:solidFill>
                <a:effectLst/>
                <a:ea typeface="Times New Roman" panose="02020603050405020304" pitchFamily="18" charset="0"/>
                <a:cs typeface="Times New Roman" panose="02020603050405020304" pitchFamily="18" charset="0"/>
              </a:rPr>
              <a:t>. They believed their authority was on par with the </a:t>
            </a:r>
            <a:r>
              <a:rPr lang="en-US" sz="3200" kern="0" dirty="0">
                <a:solidFill>
                  <a:srgbClr val="C00000"/>
                </a:solidFill>
                <a:effectLst/>
                <a:ea typeface="Times New Roman" panose="02020603050405020304" pitchFamily="18" charset="0"/>
                <a:cs typeface="Times New Roman" panose="02020603050405020304" pitchFamily="18" charset="0"/>
              </a:rPr>
              <a:t>Holy Scriptures </a:t>
            </a:r>
            <a:r>
              <a:rPr lang="en-US" sz="3200" kern="0" dirty="0">
                <a:solidFill>
                  <a:srgbClr val="1B1B15"/>
                </a:solidFill>
                <a:effectLst/>
                <a:ea typeface="Times New Roman" panose="02020603050405020304" pitchFamily="18" charset="0"/>
                <a:cs typeface="Times New Roman" panose="02020603050405020304" pitchFamily="18" charset="0"/>
              </a:rPr>
              <a:t>because of the </a:t>
            </a:r>
            <a:r>
              <a:rPr lang="en-US" sz="3200" kern="0" dirty="0">
                <a:solidFill>
                  <a:srgbClr val="C00000"/>
                </a:solidFill>
                <a:effectLst/>
                <a:ea typeface="Times New Roman" panose="02020603050405020304" pitchFamily="18" charset="0"/>
                <a:cs typeface="Times New Roman" panose="02020603050405020304" pitchFamily="18" charset="0"/>
              </a:rPr>
              <a:t>apostolic succession</a:t>
            </a:r>
            <a:r>
              <a:rPr lang="en-US" sz="3200" kern="0" dirty="0">
                <a:solidFill>
                  <a:srgbClr val="1B1B15"/>
                </a:solidFill>
                <a:effectLst/>
                <a:ea typeface="Times New Roman" panose="02020603050405020304" pitchFamily="18" charset="0"/>
                <a:cs typeface="Times New Roman" panose="02020603050405020304" pitchFamily="18" charset="0"/>
              </a:rPr>
              <a:t>— a claim that all the popes could be </a:t>
            </a:r>
            <a:r>
              <a:rPr lang="en-US" sz="3200" i="1" kern="0" dirty="0">
                <a:solidFill>
                  <a:srgbClr val="1B1B15"/>
                </a:solidFill>
                <a:effectLst/>
                <a:ea typeface="Times New Roman" panose="02020603050405020304" pitchFamily="18" charset="0"/>
                <a:cs typeface="Times New Roman" panose="02020603050405020304" pitchFamily="18" charset="0"/>
              </a:rPr>
              <a:t>traced back </a:t>
            </a:r>
            <a:r>
              <a:rPr lang="en-US" sz="3200" kern="0" dirty="0">
                <a:solidFill>
                  <a:srgbClr val="1B1B15"/>
                </a:solidFill>
                <a:effectLst/>
                <a:ea typeface="Times New Roman" panose="02020603050405020304" pitchFamily="18" charset="0"/>
                <a:cs typeface="Times New Roman" panose="02020603050405020304" pitchFamily="18" charset="0"/>
              </a:rPr>
              <a:t>in an unbroken succession to </a:t>
            </a:r>
            <a:r>
              <a:rPr lang="en-US" sz="3200" kern="0" dirty="0">
                <a:solidFill>
                  <a:srgbClr val="C00000"/>
                </a:solidFill>
                <a:effectLst/>
                <a:ea typeface="Times New Roman" panose="02020603050405020304" pitchFamily="18" charset="0"/>
                <a:cs typeface="Times New Roman" panose="02020603050405020304" pitchFamily="18" charset="0"/>
              </a:rPr>
              <a:t>Peter</a:t>
            </a:r>
            <a:r>
              <a:rPr lang="en-US" sz="3200" kern="0" dirty="0">
                <a:solidFill>
                  <a:srgbClr val="1B1B15"/>
                </a:solidFill>
                <a:effectLst/>
                <a:ea typeface="Times New Roman" panose="02020603050405020304" pitchFamily="18" charset="0"/>
                <a:cs typeface="Times New Roman" panose="02020603050405020304" pitchFamily="18" charset="0"/>
              </a:rPr>
              <a:t>.</a:t>
            </a:r>
            <a:endParaRPr lang="en-US" sz="3200" kern="100" dirty="0">
              <a:effectLst/>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0E7501A6-C22D-D6EC-4069-29515093996E}"/>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4ED4483E-F564-BA46-D812-8AB4E8E10030}"/>
              </a:ext>
            </a:extLst>
          </p:cNvPr>
          <p:cNvSpPr>
            <a:spLocks noGrp="1"/>
          </p:cNvSpPr>
          <p:nvPr>
            <p:ph type="sldNum" sz="quarter" idx="12"/>
          </p:nvPr>
        </p:nvSpPr>
        <p:spPr/>
        <p:txBody>
          <a:bodyPr/>
          <a:lstStyle/>
          <a:p>
            <a:fld id="{1450AE65-80BF-467E-8D94-24F8D9313383}" type="slidenum">
              <a:rPr lang="en-US" sz="1800" smtClean="0"/>
              <a:t>14</a:t>
            </a:fld>
            <a:endParaRPr lang="en-US" sz="1800" dirty="0"/>
          </a:p>
        </p:txBody>
      </p:sp>
    </p:spTree>
    <p:extLst>
      <p:ext uri="{BB962C8B-B14F-4D97-AF65-F5344CB8AC3E}">
        <p14:creationId xmlns:p14="http://schemas.microsoft.com/office/powerpoint/2010/main" val="21520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0358-0E32-C31A-23F0-5B44DE89AF86}"/>
              </a:ext>
            </a:extLst>
          </p:cNvPr>
          <p:cNvSpPr>
            <a:spLocks noGrp="1"/>
          </p:cNvSpPr>
          <p:nvPr>
            <p:ph type="title"/>
          </p:nvPr>
        </p:nvSpPr>
        <p:spPr/>
        <p:txBody>
          <a:bodyPr/>
          <a:lstStyle/>
          <a:p>
            <a:r>
              <a:rPr lang="en-US" b="1" dirty="0"/>
              <a:t>Chronology of the Christian Church</a:t>
            </a:r>
          </a:p>
        </p:txBody>
      </p:sp>
      <p:sp>
        <p:nvSpPr>
          <p:cNvPr id="3" name="Content Placeholder 2">
            <a:extLst>
              <a:ext uri="{FF2B5EF4-FFF2-40B4-BE49-F238E27FC236}">
                <a16:creationId xmlns:a16="http://schemas.microsoft.com/office/drawing/2014/main" id="{F68F16D3-663A-6F36-ECAE-8D0C70160EC1}"/>
              </a:ext>
            </a:extLst>
          </p:cNvPr>
          <p:cNvSpPr>
            <a:spLocks noGrp="1"/>
          </p:cNvSpPr>
          <p:nvPr>
            <p:ph idx="1"/>
          </p:nvPr>
        </p:nvSpPr>
        <p:spPr>
          <a:xfrm>
            <a:off x="838200" y="1825624"/>
            <a:ext cx="10950388" cy="4808257"/>
          </a:xfrm>
        </p:spPr>
        <p:txBody>
          <a:bodyPr>
            <a:noAutofit/>
          </a:bodyPr>
          <a:lstStyle/>
          <a:p>
            <a:pPr lvl="0"/>
            <a:r>
              <a:rPr lang="en-US" sz="3200" dirty="0">
                <a:solidFill>
                  <a:prstClr val="black"/>
                </a:solidFill>
              </a:rPr>
              <a:t>The </a:t>
            </a:r>
            <a:r>
              <a:rPr lang="en-US" sz="3200" i="1" dirty="0">
                <a:solidFill>
                  <a:prstClr val="black"/>
                </a:solidFill>
              </a:rPr>
              <a:t>control exercised </a:t>
            </a:r>
            <a:r>
              <a:rPr lang="en-US" sz="3200" dirty="0">
                <a:solidFill>
                  <a:prstClr val="black"/>
                </a:solidFill>
              </a:rPr>
              <a:t>by the </a:t>
            </a:r>
            <a:r>
              <a:rPr lang="en-US" sz="3200" dirty="0">
                <a:solidFill>
                  <a:srgbClr val="C00000"/>
                </a:solidFill>
              </a:rPr>
              <a:t>Roman Church </a:t>
            </a:r>
            <a:r>
              <a:rPr lang="en-US" sz="3200" dirty="0">
                <a:solidFill>
                  <a:prstClr val="black"/>
                </a:solidFill>
              </a:rPr>
              <a:t>resulted in a </a:t>
            </a:r>
            <a:r>
              <a:rPr lang="en-US" sz="3200" i="1" dirty="0">
                <a:solidFill>
                  <a:prstClr val="black"/>
                </a:solidFill>
              </a:rPr>
              <a:t>strangling</a:t>
            </a:r>
            <a:r>
              <a:rPr lang="en-US" sz="3200" dirty="0">
                <a:solidFill>
                  <a:prstClr val="black"/>
                </a:solidFill>
              </a:rPr>
              <a:t> of knowledge except for </a:t>
            </a:r>
            <a:r>
              <a:rPr lang="en-US" sz="3200" dirty="0">
                <a:solidFill>
                  <a:srgbClr val="C00000"/>
                </a:solidFill>
              </a:rPr>
              <a:t>churchmen</a:t>
            </a:r>
            <a:r>
              <a:rPr lang="en-US" sz="3200" dirty="0">
                <a:solidFill>
                  <a:prstClr val="black"/>
                </a:solidFill>
              </a:rPr>
              <a:t> and </a:t>
            </a:r>
            <a:r>
              <a:rPr lang="en-US" sz="3200" dirty="0">
                <a:solidFill>
                  <a:srgbClr val="C00000"/>
                </a:solidFill>
              </a:rPr>
              <a:t>royalty</a:t>
            </a:r>
            <a:r>
              <a:rPr lang="en-US" sz="3200" dirty="0">
                <a:solidFill>
                  <a:prstClr val="black"/>
                </a:solidFill>
              </a:rPr>
              <a:t>.</a:t>
            </a:r>
          </a:p>
          <a:p>
            <a:pPr lvl="1"/>
            <a:r>
              <a:rPr lang="en-US" sz="2800" dirty="0">
                <a:solidFill>
                  <a:prstClr val="black"/>
                </a:solidFill>
              </a:rPr>
              <a:t>Plus, a “</a:t>
            </a:r>
            <a:r>
              <a:rPr lang="en-US" sz="2800" i="1" dirty="0">
                <a:solidFill>
                  <a:prstClr val="black"/>
                </a:solidFill>
              </a:rPr>
              <a:t>dumbing down</a:t>
            </a:r>
            <a:r>
              <a:rPr lang="en-US" sz="2800" dirty="0">
                <a:solidFill>
                  <a:prstClr val="black"/>
                </a:solidFill>
              </a:rPr>
              <a:t>” process for the people, </a:t>
            </a:r>
            <a:r>
              <a:rPr lang="en-US" sz="2800" i="1" dirty="0">
                <a:solidFill>
                  <a:prstClr val="black"/>
                </a:solidFill>
              </a:rPr>
              <a:t>leading</a:t>
            </a:r>
            <a:r>
              <a:rPr lang="en-US" sz="2800" dirty="0">
                <a:solidFill>
                  <a:prstClr val="black"/>
                </a:solidFill>
              </a:rPr>
              <a:t> too much of the “darkness” of the </a:t>
            </a:r>
            <a:r>
              <a:rPr lang="en-US" sz="2800" dirty="0">
                <a:solidFill>
                  <a:srgbClr val="C00000"/>
                </a:solidFill>
              </a:rPr>
              <a:t>Dark Ages</a:t>
            </a:r>
            <a:r>
              <a:rPr lang="en-US" sz="2800" dirty="0">
                <a:solidFill>
                  <a:prstClr val="black"/>
                </a:solidFill>
              </a:rPr>
              <a:t>,</a:t>
            </a:r>
            <a:r>
              <a:rPr lang="en-US" sz="2800" dirty="0">
                <a:solidFill>
                  <a:srgbClr val="C00000"/>
                </a:solidFill>
              </a:rPr>
              <a:t> </a:t>
            </a:r>
            <a:r>
              <a:rPr lang="en-US" sz="2800" dirty="0">
                <a:solidFill>
                  <a:prstClr val="black"/>
                </a:solidFill>
              </a:rPr>
              <a:t>and the backwardness of </a:t>
            </a:r>
            <a:r>
              <a:rPr lang="en-US" sz="2800" dirty="0">
                <a:solidFill>
                  <a:srgbClr val="C00000"/>
                </a:solidFill>
              </a:rPr>
              <a:t>Europe</a:t>
            </a:r>
            <a:r>
              <a:rPr lang="en-US" sz="2800" dirty="0">
                <a:solidFill>
                  <a:prstClr val="black"/>
                </a:solidFill>
              </a:rPr>
              <a:t> and other areas </a:t>
            </a:r>
            <a:r>
              <a:rPr lang="en-US" sz="2800" i="1" dirty="0">
                <a:solidFill>
                  <a:prstClr val="black"/>
                </a:solidFill>
              </a:rPr>
              <a:t>effectively controlled </a:t>
            </a:r>
            <a:r>
              <a:rPr lang="en-US" sz="2800" dirty="0">
                <a:solidFill>
                  <a:prstClr val="black"/>
                </a:solidFill>
              </a:rPr>
              <a:t>by </a:t>
            </a:r>
            <a:r>
              <a:rPr lang="en-US" sz="2800" dirty="0">
                <a:solidFill>
                  <a:srgbClr val="C00000"/>
                </a:solidFill>
              </a:rPr>
              <a:t>Rome</a:t>
            </a:r>
            <a:r>
              <a:rPr lang="en-US" sz="2800" dirty="0">
                <a:solidFill>
                  <a:prstClr val="black"/>
                </a:solidFill>
              </a:rPr>
              <a:t>. </a:t>
            </a:r>
            <a:endParaRPr lang="en-US" sz="3200" dirty="0"/>
          </a:p>
          <a:p>
            <a:r>
              <a:rPr lang="en-US" sz="3200" dirty="0"/>
              <a:t>One other anomality was the </a:t>
            </a:r>
            <a:r>
              <a:rPr lang="en-US" sz="3200" i="1" dirty="0"/>
              <a:t>creation</a:t>
            </a:r>
            <a:r>
              <a:rPr lang="en-US" sz="3200" dirty="0"/>
              <a:t> of a peculiar political institution in Europe called the </a:t>
            </a:r>
            <a:r>
              <a:rPr lang="en-US" sz="3200" dirty="0">
                <a:solidFill>
                  <a:srgbClr val="C00000"/>
                </a:solidFill>
              </a:rPr>
              <a:t>Holy Roman Empire</a:t>
            </a:r>
            <a:r>
              <a:rPr lang="en-US" sz="3200" dirty="0"/>
              <a:t>. (A.D. 800)</a:t>
            </a:r>
          </a:p>
          <a:p>
            <a:r>
              <a:rPr lang="en-US" sz="3200" dirty="0"/>
              <a:t>The </a:t>
            </a:r>
            <a:r>
              <a:rPr lang="en-US" sz="3200" dirty="0">
                <a:solidFill>
                  <a:srgbClr val="C00000"/>
                </a:solidFill>
              </a:rPr>
              <a:t>East</a:t>
            </a:r>
            <a:r>
              <a:rPr lang="en-US" sz="3200" dirty="0"/>
              <a:t> (Byzantine) was truly an empire, while the </a:t>
            </a:r>
            <a:r>
              <a:rPr lang="en-US" sz="3200" dirty="0">
                <a:solidFill>
                  <a:srgbClr val="C00000"/>
                </a:solidFill>
              </a:rPr>
              <a:t>West</a:t>
            </a:r>
            <a:r>
              <a:rPr lang="en-US" sz="3200" dirty="0"/>
              <a:t> never was, as it was </a:t>
            </a:r>
            <a:r>
              <a:rPr lang="en-US" sz="3200" i="1" dirty="0"/>
              <a:t>composed</a:t>
            </a:r>
            <a:r>
              <a:rPr lang="en-US" sz="3200" dirty="0"/>
              <a:t> of shifting alliances, city-states, and small countries having </a:t>
            </a:r>
            <a:r>
              <a:rPr lang="en-US" sz="3200" i="1" dirty="0"/>
              <a:t>nothing positive </a:t>
            </a:r>
            <a:r>
              <a:rPr lang="en-US" sz="3200" dirty="0"/>
              <a:t>in common. </a:t>
            </a:r>
          </a:p>
        </p:txBody>
      </p:sp>
      <p:sp>
        <p:nvSpPr>
          <p:cNvPr id="5" name="Footer Placeholder 4">
            <a:extLst>
              <a:ext uri="{FF2B5EF4-FFF2-40B4-BE49-F238E27FC236}">
                <a16:creationId xmlns:a16="http://schemas.microsoft.com/office/drawing/2014/main" id="{BA2AA0BE-A9B7-D6D0-5D1E-6E6D1D711B2B}"/>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48E98510-6405-B5AC-7AF8-8A94F28B4641}"/>
              </a:ext>
            </a:extLst>
          </p:cNvPr>
          <p:cNvSpPr>
            <a:spLocks noGrp="1"/>
          </p:cNvSpPr>
          <p:nvPr>
            <p:ph type="sldNum" sz="quarter" idx="12"/>
          </p:nvPr>
        </p:nvSpPr>
        <p:spPr/>
        <p:txBody>
          <a:bodyPr/>
          <a:lstStyle/>
          <a:p>
            <a:fld id="{1450AE65-80BF-467E-8D94-24F8D9313383}" type="slidenum">
              <a:rPr lang="en-US" sz="1800" smtClean="0"/>
              <a:t>15</a:t>
            </a:fld>
            <a:endParaRPr lang="en-US" sz="1800" dirty="0"/>
          </a:p>
        </p:txBody>
      </p:sp>
    </p:spTree>
    <p:extLst>
      <p:ext uri="{BB962C8B-B14F-4D97-AF65-F5344CB8AC3E}">
        <p14:creationId xmlns:p14="http://schemas.microsoft.com/office/powerpoint/2010/main" val="88129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6C2F8D-A712-DA08-4525-D2C355F063E9}"/>
              </a:ext>
            </a:extLst>
          </p:cNvPr>
          <p:cNvSpPr>
            <a:spLocks noGrp="1"/>
          </p:cNvSpPr>
          <p:nvPr>
            <p:ph type="ftr" sz="quarter" idx="11"/>
          </p:nvPr>
        </p:nvSpPr>
        <p:spPr/>
        <p:txBody>
          <a:bodyPr/>
          <a:lstStyle/>
          <a:p>
            <a:r>
              <a:rPr lang="en-US"/>
              <a:t>(c) 2025 CMS</a:t>
            </a:r>
          </a:p>
        </p:txBody>
      </p:sp>
      <p:sp>
        <p:nvSpPr>
          <p:cNvPr id="3" name="Slide Number Placeholder 2">
            <a:extLst>
              <a:ext uri="{FF2B5EF4-FFF2-40B4-BE49-F238E27FC236}">
                <a16:creationId xmlns:a16="http://schemas.microsoft.com/office/drawing/2014/main" id="{EF8266A8-7878-8440-93A3-F9955BD67B8C}"/>
              </a:ext>
            </a:extLst>
          </p:cNvPr>
          <p:cNvSpPr>
            <a:spLocks noGrp="1"/>
          </p:cNvSpPr>
          <p:nvPr>
            <p:ph type="sldNum" sz="quarter" idx="12"/>
          </p:nvPr>
        </p:nvSpPr>
        <p:spPr/>
        <p:txBody>
          <a:bodyPr/>
          <a:lstStyle/>
          <a:p>
            <a:fld id="{1450AE65-80BF-467E-8D94-24F8D9313383}" type="slidenum">
              <a:rPr lang="en-US" smtClean="0"/>
              <a:t>16</a:t>
            </a:fld>
            <a:endParaRPr lang="en-US"/>
          </a:p>
        </p:txBody>
      </p:sp>
      <p:pic>
        <p:nvPicPr>
          <p:cNvPr id="5" name="Picture 4">
            <a:extLst>
              <a:ext uri="{FF2B5EF4-FFF2-40B4-BE49-F238E27FC236}">
                <a16:creationId xmlns:a16="http://schemas.microsoft.com/office/drawing/2014/main" id="{67BEAD7D-D566-DD98-5EE4-22AEA6722A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4000" contrast="38000"/>
                    </a14:imgEffect>
                  </a14:imgLayer>
                </a14:imgProps>
              </a:ext>
            </a:extLst>
          </a:blip>
          <a:stretch>
            <a:fillRect/>
          </a:stretch>
        </p:blipFill>
        <p:spPr>
          <a:xfrm>
            <a:off x="1792941" y="30819"/>
            <a:ext cx="7969624" cy="6293713"/>
          </a:xfrm>
          <a:prstGeom prst="rect">
            <a:avLst/>
          </a:prstGeom>
        </p:spPr>
      </p:pic>
    </p:spTree>
    <p:extLst>
      <p:ext uri="{BB962C8B-B14F-4D97-AF65-F5344CB8AC3E}">
        <p14:creationId xmlns:p14="http://schemas.microsoft.com/office/powerpoint/2010/main" val="3840662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B6CB67D-7418-C5E5-45F7-0C84ADE86542}"/>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4B2EC3E5-B45C-457D-D938-D125547E436A}"/>
              </a:ext>
            </a:extLst>
          </p:cNvPr>
          <p:cNvSpPr>
            <a:spLocks noGrp="1"/>
          </p:cNvSpPr>
          <p:nvPr>
            <p:ph type="sldNum" sz="quarter" idx="12"/>
          </p:nvPr>
        </p:nvSpPr>
        <p:spPr/>
        <p:txBody>
          <a:bodyPr/>
          <a:lstStyle/>
          <a:p>
            <a:fld id="{1450AE65-80BF-467E-8D94-24F8D9313383}" type="slidenum">
              <a:rPr lang="en-US" smtClean="0"/>
              <a:t>17</a:t>
            </a:fld>
            <a:endParaRPr lang="en-US"/>
          </a:p>
        </p:txBody>
      </p:sp>
      <p:pic>
        <p:nvPicPr>
          <p:cNvPr id="6" name="Picture 5">
            <a:extLst>
              <a:ext uri="{FF2B5EF4-FFF2-40B4-BE49-F238E27FC236}">
                <a16:creationId xmlns:a16="http://schemas.microsoft.com/office/drawing/2014/main" id="{6C1E245B-6A7D-1569-12CC-BCC64AFC164E}"/>
              </a:ext>
            </a:extLst>
          </p:cNvPr>
          <p:cNvPicPr>
            <a:picLocks noChangeAspect="1"/>
          </p:cNvPicPr>
          <p:nvPr/>
        </p:nvPicPr>
        <p:blipFill>
          <a:blip r:embed="rId2"/>
          <a:stretch>
            <a:fillRect/>
          </a:stretch>
        </p:blipFill>
        <p:spPr>
          <a:xfrm>
            <a:off x="80682" y="0"/>
            <a:ext cx="12030635" cy="6015318"/>
          </a:xfrm>
          <a:prstGeom prst="rect">
            <a:avLst/>
          </a:prstGeom>
        </p:spPr>
      </p:pic>
    </p:spTree>
    <p:extLst>
      <p:ext uri="{BB962C8B-B14F-4D97-AF65-F5344CB8AC3E}">
        <p14:creationId xmlns:p14="http://schemas.microsoft.com/office/powerpoint/2010/main" val="207723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90E2C-E0D3-8589-A66C-2B5A6D77CF19}"/>
              </a:ext>
            </a:extLst>
          </p:cNvPr>
          <p:cNvSpPr>
            <a:spLocks noGrp="1"/>
          </p:cNvSpPr>
          <p:nvPr>
            <p:ph type="title"/>
          </p:nvPr>
        </p:nvSpPr>
        <p:spPr/>
        <p:txBody>
          <a:bodyPr/>
          <a:lstStyle/>
          <a:p>
            <a:r>
              <a:rPr lang="en-US" b="1" dirty="0">
                <a:latin typeface="Aptos Display" panose="020B0004020202020204" pitchFamily="34" charset="0"/>
              </a:rPr>
              <a:t>Chronology of the Christian Church</a:t>
            </a:r>
          </a:p>
        </p:txBody>
      </p:sp>
      <p:sp>
        <p:nvSpPr>
          <p:cNvPr id="3" name="Content Placeholder 2">
            <a:extLst>
              <a:ext uri="{FF2B5EF4-FFF2-40B4-BE49-F238E27FC236}">
                <a16:creationId xmlns:a16="http://schemas.microsoft.com/office/drawing/2014/main" id="{5E317E56-47D3-9B05-6D62-DF3781A8C6EB}"/>
              </a:ext>
            </a:extLst>
          </p:cNvPr>
          <p:cNvSpPr>
            <a:spLocks noGrp="1"/>
          </p:cNvSpPr>
          <p:nvPr>
            <p:ph idx="1"/>
          </p:nvPr>
        </p:nvSpPr>
        <p:spPr>
          <a:xfrm>
            <a:off x="838200" y="1825625"/>
            <a:ext cx="10515600" cy="4592108"/>
          </a:xfrm>
        </p:spPr>
        <p:txBody>
          <a:bodyPr/>
          <a:lstStyle/>
          <a:p>
            <a:r>
              <a:rPr lang="en-US" dirty="0"/>
              <a:t>The name of the </a:t>
            </a:r>
            <a:r>
              <a:rPr lang="en-US" dirty="0">
                <a:solidFill>
                  <a:srgbClr val="C00000"/>
                </a:solidFill>
              </a:rPr>
              <a:t>Holy Roman Empire </a:t>
            </a:r>
            <a:r>
              <a:rPr lang="en-US" dirty="0"/>
              <a:t>as it is known today did not come into general use until 1254.  </a:t>
            </a:r>
          </a:p>
          <a:p>
            <a:r>
              <a:rPr lang="en-US" dirty="0"/>
              <a:t>It was </a:t>
            </a:r>
            <a:r>
              <a:rPr lang="en-US" dirty="0">
                <a:solidFill>
                  <a:srgbClr val="C00000"/>
                </a:solidFill>
              </a:rPr>
              <a:t>Roman</a:t>
            </a:r>
            <a:r>
              <a:rPr lang="en-US" dirty="0"/>
              <a:t> to the extent that it </a:t>
            </a:r>
            <a:r>
              <a:rPr lang="en-US" i="1" dirty="0"/>
              <a:t>tried to revive</a:t>
            </a:r>
            <a:r>
              <a:rPr lang="en-US" dirty="0"/>
              <a:t>, without success, the </a:t>
            </a:r>
            <a:r>
              <a:rPr lang="en-US" i="1" dirty="0"/>
              <a:t>political authority </a:t>
            </a:r>
            <a:r>
              <a:rPr lang="en-US" dirty="0"/>
              <a:t>of the </a:t>
            </a:r>
            <a:r>
              <a:rPr lang="en-US" dirty="0">
                <a:solidFill>
                  <a:srgbClr val="C00000"/>
                </a:solidFill>
              </a:rPr>
              <a:t>Roman Empire </a:t>
            </a:r>
            <a:r>
              <a:rPr lang="en-US" dirty="0"/>
              <a:t>in the </a:t>
            </a:r>
            <a:r>
              <a:rPr lang="en-US" dirty="0">
                <a:solidFill>
                  <a:srgbClr val="C00000"/>
                </a:solidFill>
              </a:rPr>
              <a:t>West</a:t>
            </a:r>
            <a:r>
              <a:rPr lang="en-US" dirty="0"/>
              <a:t>, as a countermeasure to the </a:t>
            </a:r>
            <a:r>
              <a:rPr lang="en-US" dirty="0">
                <a:solidFill>
                  <a:srgbClr val="C00000"/>
                </a:solidFill>
              </a:rPr>
              <a:t>Byzantine Empire </a:t>
            </a:r>
            <a:r>
              <a:rPr lang="en-US" dirty="0"/>
              <a:t>in the </a:t>
            </a:r>
            <a:r>
              <a:rPr lang="en-US" dirty="0">
                <a:solidFill>
                  <a:srgbClr val="C00000"/>
                </a:solidFill>
              </a:rPr>
              <a:t>East</a:t>
            </a:r>
            <a:r>
              <a:rPr lang="en-US" dirty="0"/>
              <a:t>. </a:t>
            </a:r>
          </a:p>
          <a:p>
            <a:pPr lvl="1"/>
            <a:r>
              <a:rPr lang="en-US" sz="2800" dirty="0"/>
              <a:t>Included was an attempt to establish the </a:t>
            </a:r>
            <a:r>
              <a:rPr lang="en-US" sz="2800" dirty="0">
                <a:solidFill>
                  <a:srgbClr val="C00000"/>
                </a:solidFill>
              </a:rPr>
              <a:t>Roman Catholic Church </a:t>
            </a:r>
            <a:r>
              <a:rPr lang="en-US" sz="2800" dirty="0"/>
              <a:t>as the supreme authority over heads of state in the empire, which was not always successful and often resented.</a:t>
            </a:r>
          </a:p>
          <a:p>
            <a:pPr lvl="1"/>
            <a:r>
              <a:rPr lang="en-US" sz="2800" dirty="0"/>
              <a:t>Included were </a:t>
            </a:r>
            <a:r>
              <a:rPr lang="en-US" sz="2800" i="1" dirty="0"/>
              <a:t>attempts</a:t>
            </a:r>
            <a:r>
              <a:rPr lang="en-US" sz="2800" dirty="0"/>
              <a:t> by the </a:t>
            </a:r>
            <a:r>
              <a:rPr lang="en-US" sz="2800" dirty="0">
                <a:solidFill>
                  <a:srgbClr val="C00000"/>
                </a:solidFill>
              </a:rPr>
              <a:t>popes</a:t>
            </a:r>
            <a:r>
              <a:rPr lang="en-US" sz="2800" dirty="0"/>
              <a:t> to coronate the </a:t>
            </a:r>
            <a:r>
              <a:rPr lang="en-US" sz="2800" dirty="0">
                <a:solidFill>
                  <a:srgbClr val="C00000"/>
                </a:solidFill>
              </a:rPr>
              <a:t>kings</a:t>
            </a:r>
            <a:r>
              <a:rPr lang="en-US" sz="2800" dirty="0"/>
              <a:t> of the countries in the empire.</a:t>
            </a:r>
          </a:p>
        </p:txBody>
      </p:sp>
      <p:sp>
        <p:nvSpPr>
          <p:cNvPr id="5" name="Footer Placeholder 4">
            <a:extLst>
              <a:ext uri="{FF2B5EF4-FFF2-40B4-BE49-F238E27FC236}">
                <a16:creationId xmlns:a16="http://schemas.microsoft.com/office/drawing/2014/main" id="{1CCB2195-7711-9FAC-82F5-D09B42149B03}"/>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BC16F18A-D862-43A1-DAF2-31A9E7DAF3DA}"/>
              </a:ext>
            </a:extLst>
          </p:cNvPr>
          <p:cNvSpPr>
            <a:spLocks noGrp="1"/>
          </p:cNvSpPr>
          <p:nvPr>
            <p:ph type="sldNum" sz="quarter" idx="12"/>
          </p:nvPr>
        </p:nvSpPr>
        <p:spPr/>
        <p:txBody>
          <a:bodyPr/>
          <a:lstStyle/>
          <a:p>
            <a:fld id="{1450AE65-80BF-467E-8D94-24F8D9313383}" type="slidenum">
              <a:rPr lang="en-US" sz="1800" smtClean="0"/>
              <a:t>18</a:t>
            </a:fld>
            <a:endParaRPr lang="en-US" sz="1800" dirty="0"/>
          </a:p>
        </p:txBody>
      </p:sp>
    </p:spTree>
    <p:extLst>
      <p:ext uri="{BB962C8B-B14F-4D97-AF65-F5344CB8AC3E}">
        <p14:creationId xmlns:p14="http://schemas.microsoft.com/office/powerpoint/2010/main" val="234835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0690-F6FE-56CE-84B5-1384F25CBC62}"/>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Aptos Display" panose="020B0004020202020204" pitchFamily="34" charset="0"/>
              </a:rPr>
              <a:t>Chronology of the Christian Church</a:t>
            </a:r>
            <a:endParaRPr lang="en-US" b="1" dirty="0">
              <a:latin typeface="Aptos Display" panose="020B0004020202020204" pitchFamily="34" charset="0"/>
            </a:endParaRPr>
          </a:p>
        </p:txBody>
      </p:sp>
      <p:sp>
        <p:nvSpPr>
          <p:cNvPr id="3" name="Content Placeholder 2">
            <a:extLst>
              <a:ext uri="{FF2B5EF4-FFF2-40B4-BE49-F238E27FC236}">
                <a16:creationId xmlns:a16="http://schemas.microsoft.com/office/drawing/2014/main" id="{AF3E1E3E-BC15-A153-56C3-9FC150A7CCC3}"/>
              </a:ext>
            </a:extLst>
          </p:cNvPr>
          <p:cNvSpPr>
            <a:spLocks noGrp="1"/>
          </p:cNvSpPr>
          <p:nvPr>
            <p:ph idx="1"/>
          </p:nvPr>
        </p:nvSpPr>
        <p:spPr>
          <a:xfrm>
            <a:off x="838200" y="1825625"/>
            <a:ext cx="10515600" cy="4667250"/>
          </a:xfrm>
        </p:spPr>
        <p:txBody>
          <a:bodyPr>
            <a:normAutofit lnSpcReduction="10000"/>
          </a:bodyPr>
          <a:lstStyle/>
          <a:p>
            <a:r>
              <a:rPr lang="en-US" sz="3200" dirty="0"/>
              <a:t>However, many people protested the </a:t>
            </a:r>
            <a:r>
              <a:rPr lang="en-US" sz="3200" i="1" dirty="0"/>
              <a:t>authority</a:t>
            </a:r>
            <a:r>
              <a:rPr lang="en-US" sz="3200" dirty="0"/>
              <a:t> of the </a:t>
            </a:r>
            <a:r>
              <a:rPr lang="en-US" sz="3200" dirty="0">
                <a:solidFill>
                  <a:srgbClr val="C00000"/>
                </a:solidFill>
              </a:rPr>
              <a:t>Roman Catholic Church</a:t>
            </a:r>
            <a:r>
              <a:rPr lang="en-US" sz="3200" dirty="0"/>
              <a:t> and its new </a:t>
            </a:r>
            <a:r>
              <a:rPr lang="en-US" sz="3200" i="1" dirty="0"/>
              <a:t>teachings</a:t>
            </a:r>
            <a:r>
              <a:rPr lang="en-US" sz="3200" dirty="0"/>
              <a:t>. These </a:t>
            </a:r>
            <a:r>
              <a:rPr lang="en-US" sz="3200" i="1" dirty="0"/>
              <a:t>formal objections</a:t>
            </a:r>
            <a:r>
              <a:rPr lang="en-US" sz="3200" dirty="0"/>
              <a:t> eventually led to the </a:t>
            </a:r>
            <a:r>
              <a:rPr lang="en-US" sz="3200" i="1" dirty="0"/>
              <a:t>reformations</a:t>
            </a:r>
            <a:r>
              <a:rPr lang="en-US" sz="3200" dirty="0"/>
              <a:t> in the 1500’s.</a:t>
            </a:r>
          </a:p>
          <a:p>
            <a:r>
              <a:rPr lang="en-US" sz="3200" dirty="0"/>
              <a:t>These changes in </a:t>
            </a:r>
            <a:r>
              <a:rPr lang="en-US" sz="3200" dirty="0">
                <a:solidFill>
                  <a:srgbClr val="C00000"/>
                </a:solidFill>
              </a:rPr>
              <a:t>Rome’s </a:t>
            </a:r>
            <a:r>
              <a:rPr lang="en-US" sz="3200" i="1" dirty="0"/>
              <a:t>teachings</a:t>
            </a:r>
            <a:r>
              <a:rPr lang="en-US" sz="3200" dirty="0"/>
              <a:t> were de facto and not </a:t>
            </a:r>
            <a:r>
              <a:rPr lang="en-US" sz="3200" i="1" dirty="0"/>
              <a:t>agreed</a:t>
            </a:r>
            <a:r>
              <a:rPr lang="en-US" sz="3200" dirty="0"/>
              <a:t> by </a:t>
            </a:r>
            <a:r>
              <a:rPr lang="en-US" sz="3200" dirty="0">
                <a:solidFill>
                  <a:srgbClr val="C00000"/>
                </a:solidFill>
              </a:rPr>
              <a:t>councils</a:t>
            </a:r>
            <a:r>
              <a:rPr lang="en-US" sz="3200" dirty="0"/>
              <a:t> as was done in the early church period.</a:t>
            </a:r>
          </a:p>
          <a:p>
            <a:r>
              <a:rPr lang="en-US" sz="3200" dirty="0"/>
              <a:t>Most </a:t>
            </a:r>
            <a:r>
              <a:rPr lang="en-US" sz="3200" i="1" dirty="0"/>
              <a:t>reformations</a:t>
            </a:r>
            <a:r>
              <a:rPr lang="en-US" sz="3200" dirty="0"/>
              <a:t> led to a new church body being </a:t>
            </a:r>
            <a:r>
              <a:rPr lang="en-US" sz="3200" i="1" dirty="0"/>
              <a:t>formed</a:t>
            </a:r>
            <a:r>
              <a:rPr lang="en-US" sz="3200" dirty="0"/>
              <a:t>.</a:t>
            </a:r>
          </a:p>
          <a:p>
            <a:r>
              <a:rPr lang="en-US" sz="3200" dirty="0">
                <a:solidFill>
                  <a:srgbClr val="C00000"/>
                </a:solidFill>
              </a:rPr>
              <a:t>Eastern Orthodox churches </a:t>
            </a:r>
            <a:r>
              <a:rPr lang="en-US" sz="3200" dirty="0"/>
              <a:t>took note, but did not have </a:t>
            </a:r>
            <a:r>
              <a:rPr lang="en-US" sz="3200" i="1" dirty="0"/>
              <a:t>reformations</a:t>
            </a:r>
            <a:r>
              <a:rPr lang="en-US" sz="3200" dirty="0"/>
              <a:t>.</a:t>
            </a:r>
          </a:p>
          <a:p>
            <a:r>
              <a:rPr lang="en-US" sz="3200" dirty="0"/>
              <a:t>The following slides </a:t>
            </a:r>
            <a:r>
              <a:rPr lang="en-US" sz="3200" i="1" dirty="0"/>
              <a:t>illustrate</a:t>
            </a:r>
            <a:r>
              <a:rPr lang="en-US" sz="3200" dirty="0"/>
              <a:t> a few of the major </a:t>
            </a:r>
            <a:r>
              <a:rPr lang="en-US" sz="3200" i="1" dirty="0"/>
              <a:t>reformers</a:t>
            </a:r>
            <a:r>
              <a:rPr lang="en-US" sz="3200" dirty="0"/>
              <a:t> that are </a:t>
            </a:r>
            <a:r>
              <a:rPr lang="en-US" sz="3200" i="1" dirty="0"/>
              <a:t>recorded</a:t>
            </a:r>
            <a:r>
              <a:rPr lang="en-US" sz="3200" dirty="0"/>
              <a:t> in history.</a:t>
            </a:r>
          </a:p>
          <a:p>
            <a:endParaRPr lang="en-US" dirty="0"/>
          </a:p>
        </p:txBody>
      </p:sp>
      <p:sp>
        <p:nvSpPr>
          <p:cNvPr id="5" name="Footer Placeholder 4">
            <a:extLst>
              <a:ext uri="{FF2B5EF4-FFF2-40B4-BE49-F238E27FC236}">
                <a16:creationId xmlns:a16="http://schemas.microsoft.com/office/drawing/2014/main" id="{EB468479-E84D-87B8-CA70-BF1833C18336}"/>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552505CB-DBF6-610E-A128-6AC046206547}"/>
              </a:ext>
            </a:extLst>
          </p:cNvPr>
          <p:cNvSpPr>
            <a:spLocks noGrp="1"/>
          </p:cNvSpPr>
          <p:nvPr>
            <p:ph type="sldNum" sz="quarter" idx="12"/>
          </p:nvPr>
        </p:nvSpPr>
        <p:spPr/>
        <p:txBody>
          <a:bodyPr/>
          <a:lstStyle/>
          <a:p>
            <a:fld id="{1450AE65-80BF-467E-8D94-24F8D9313383}" type="slidenum">
              <a:rPr lang="en-US" sz="1800" smtClean="0"/>
              <a:t>19</a:t>
            </a:fld>
            <a:endParaRPr lang="en-US" sz="1800" dirty="0"/>
          </a:p>
        </p:txBody>
      </p:sp>
    </p:spTree>
    <p:extLst>
      <p:ext uri="{BB962C8B-B14F-4D97-AF65-F5344CB8AC3E}">
        <p14:creationId xmlns:p14="http://schemas.microsoft.com/office/powerpoint/2010/main" val="204283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7ECAC-A49D-CAE0-6C2C-219D1A5670A3}"/>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Chronology of the Christian Church</a:t>
            </a:r>
            <a:endParaRPr lang="en-US" dirty="0"/>
          </a:p>
        </p:txBody>
      </p:sp>
      <p:sp>
        <p:nvSpPr>
          <p:cNvPr id="3" name="Content Placeholder 2">
            <a:extLst>
              <a:ext uri="{FF2B5EF4-FFF2-40B4-BE49-F238E27FC236}">
                <a16:creationId xmlns:a16="http://schemas.microsoft.com/office/drawing/2014/main" id="{4DCA2FA2-0567-4078-F975-EFC293F09E6E}"/>
              </a:ext>
            </a:extLst>
          </p:cNvPr>
          <p:cNvSpPr>
            <a:spLocks noGrp="1"/>
          </p:cNvSpPr>
          <p:nvPr>
            <p:ph idx="1"/>
          </p:nvPr>
        </p:nvSpPr>
        <p:spPr/>
        <p:txBody>
          <a:bodyPr>
            <a:normAutofit/>
          </a:bodyPr>
          <a:lstStyle/>
          <a:p>
            <a:r>
              <a:rPr lang="en-US" sz="3200" dirty="0"/>
              <a:t>The </a:t>
            </a:r>
            <a:r>
              <a:rPr lang="en-US" sz="3200" dirty="0">
                <a:solidFill>
                  <a:srgbClr val="C00000"/>
                </a:solidFill>
              </a:rPr>
              <a:t>Christian Church </a:t>
            </a:r>
            <a:r>
              <a:rPr lang="en-US" sz="3200" dirty="0"/>
              <a:t>was </a:t>
            </a:r>
            <a:r>
              <a:rPr lang="en-US" sz="3200" i="1" dirty="0"/>
              <a:t>initiated</a:t>
            </a:r>
            <a:r>
              <a:rPr lang="en-US" sz="3200" dirty="0"/>
              <a:t> through the ministry of </a:t>
            </a:r>
            <a:r>
              <a:rPr lang="en-US" sz="3200" dirty="0">
                <a:solidFill>
                  <a:srgbClr val="C00000"/>
                </a:solidFill>
              </a:rPr>
              <a:t>Jesus Christ </a:t>
            </a:r>
            <a:r>
              <a:rPr lang="en-US" sz="3200" dirty="0"/>
              <a:t>and the 12 </a:t>
            </a:r>
            <a:r>
              <a:rPr lang="en-US" sz="3200" dirty="0">
                <a:solidFill>
                  <a:srgbClr val="C00000"/>
                </a:solidFill>
              </a:rPr>
              <a:t>Apostles, plus Paul</a:t>
            </a:r>
            <a:r>
              <a:rPr lang="en-US" sz="3200" dirty="0"/>
              <a:t>.</a:t>
            </a:r>
          </a:p>
          <a:p>
            <a:r>
              <a:rPr lang="en-US" sz="3200" dirty="0"/>
              <a:t>The formal church began on the </a:t>
            </a:r>
            <a:r>
              <a:rPr lang="en-US" sz="3200" dirty="0">
                <a:solidFill>
                  <a:srgbClr val="C00000"/>
                </a:solidFill>
              </a:rPr>
              <a:t>Day of Pentecost</a:t>
            </a:r>
            <a:r>
              <a:rPr lang="en-US" sz="3200" dirty="0"/>
              <a:t>, when</a:t>
            </a:r>
            <a:r>
              <a:rPr lang="en-US" sz="3200" dirty="0">
                <a:solidFill>
                  <a:srgbClr val="C00000"/>
                </a:solidFill>
              </a:rPr>
              <a:t> Jesus </a:t>
            </a:r>
            <a:r>
              <a:rPr lang="en-US" sz="3200" i="1" dirty="0"/>
              <a:t>died</a:t>
            </a:r>
            <a:r>
              <a:rPr lang="en-US" sz="3200" dirty="0"/>
              <a:t> and </a:t>
            </a:r>
            <a:r>
              <a:rPr lang="en-US" sz="3200" i="1" dirty="0"/>
              <a:t>ascended</a:t>
            </a:r>
            <a:r>
              <a:rPr lang="en-US" sz="3200" dirty="0"/>
              <a:t> into </a:t>
            </a:r>
            <a:r>
              <a:rPr lang="en-US" sz="3200" dirty="0">
                <a:solidFill>
                  <a:srgbClr val="C00000"/>
                </a:solidFill>
              </a:rPr>
              <a:t>heaven</a:t>
            </a:r>
            <a:r>
              <a:rPr lang="en-US" sz="3200" dirty="0"/>
              <a:t>. </a:t>
            </a:r>
          </a:p>
        </p:txBody>
      </p:sp>
      <p:sp>
        <p:nvSpPr>
          <p:cNvPr id="4" name="Footer Placeholder 3">
            <a:extLst>
              <a:ext uri="{FF2B5EF4-FFF2-40B4-BE49-F238E27FC236}">
                <a16:creationId xmlns:a16="http://schemas.microsoft.com/office/drawing/2014/main" id="{451CA990-D2C0-5BE5-4E20-16C6AFDF77C9}"/>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22CE5FD5-71B3-61A9-C610-5F5F6E51495F}"/>
              </a:ext>
            </a:extLst>
          </p:cNvPr>
          <p:cNvSpPr>
            <a:spLocks noGrp="1"/>
          </p:cNvSpPr>
          <p:nvPr>
            <p:ph type="sldNum" sz="quarter" idx="12"/>
          </p:nvPr>
        </p:nvSpPr>
        <p:spPr/>
        <p:txBody>
          <a:bodyPr/>
          <a:lstStyle/>
          <a:p>
            <a:fld id="{1450AE65-80BF-467E-8D94-24F8D9313383}" type="slidenum">
              <a:rPr lang="en-US" sz="1600" smtClean="0"/>
              <a:t>2</a:t>
            </a:fld>
            <a:endParaRPr lang="en-US" sz="1600" dirty="0"/>
          </a:p>
        </p:txBody>
      </p:sp>
      <p:pic>
        <p:nvPicPr>
          <p:cNvPr id="6" name="Picture 5">
            <a:extLst>
              <a:ext uri="{FF2B5EF4-FFF2-40B4-BE49-F238E27FC236}">
                <a16:creationId xmlns:a16="http://schemas.microsoft.com/office/drawing/2014/main" id="{7D993B62-B5B4-DACE-9A7F-BC9E8A911754}"/>
              </a:ext>
            </a:extLst>
          </p:cNvPr>
          <p:cNvPicPr>
            <a:picLocks noChangeAspect="1"/>
          </p:cNvPicPr>
          <p:nvPr/>
        </p:nvPicPr>
        <p:blipFill>
          <a:blip r:embed="rId3"/>
          <a:stretch>
            <a:fillRect/>
          </a:stretch>
        </p:blipFill>
        <p:spPr>
          <a:xfrm>
            <a:off x="2604248" y="3894147"/>
            <a:ext cx="6006352" cy="2372509"/>
          </a:xfrm>
          <a:prstGeom prst="rect">
            <a:avLst/>
          </a:prstGeom>
        </p:spPr>
      </p:pic>
      <p:sp>
        <p:nvSpPr>
          <p:cNvPr id="7" name="TextBox 6">
            <a:extLst>
              <a:ext uri="{FF2B5EF4-FFF2-40B4-BE49-F238E27FC236}">
                <a16:creationId xmlns:a16="http://schemas.microsoft.com/office/drawing/2014/main" id="{AD0077D0-F3E6-0B0B-FE47-63D59F43CFF0}"/>
              </a:ext>
            </a:extLst>
          </p:cNvPr>
          <p:cNvSpPr txBox="1"/>
          <p:nvPr/>
        </p:nvSpPr>
        <p:spPr>
          <a:xfrm>
            <a:off x="8610600" y="3815219"/>
            <a:ext cx="3330388" cy="2246769"/>
          </a:xfrm>
          <a:prstGeom prst="rect">
            <a:avLst/>
          </a:prstGeom>
          <a:noFill/>
        </p:spPr>
        <p:txBody>
          <a:bodyPr wrap="square" rtlCol="0">
            <a:spAutoFit/>
          </a:bodyPr>
          <a:lstStyle/>
          <a:p>
            <a:r>
              <a:rPr lang="en-US" sz="2800" dirty="0"/>
              <a:t>The first appearances of the ichthys in Christian art and literature dates to the 2nd century. </a:t>
            </a:r>
          </a:p>
        </p:txBody>
      </p:sp>
    </p:spTree>
    <p:extLst>
      <p:ext uri="{BB962C8B-B14F-4D97-AF65-F5344CB8AC3E}">
        <p14:creationId xmlns:p14="http://schemas.microsoft.com/office/powerpoint/2010/main" val="1921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42F9-5FE7-4ECC-74D6-10E48CBA3378}"/>
              </a:ext>
            </a:extLst>
          </p:cNvPr>
          <p:cNvSpPr>
            <a:spLocks noGrp="1"/>
          </p:cNvSpPr>
          <p:nvPr>
            <p:ph type="title"/>
          </p:nvPr>
        </p:nvSpPr>
        <p:spPr/>
        <p:txBody>
          <a:bodyPr>
            <a:normAutofit/>
          </a:bodyPr>
          <a:lstStyle/>
          <a:p>
            <a:r>
              <a:rPr lang="en-US" b="1" dirty="0"/>
              <a:t>Introduction to the Reformers of the Western Church, i.e. Roman Catholic Church</a:t>
            </a:r>
          </a:p>
        </p:txBody>
      </p:sp>
      <p:sp>
        <p:nvSpPr>
          <p:cNvPr id="3" name="Content Placeholder 2">
            <a:extLst>
              <a:ext uri="{FF2B5EF4-FFF2-40B4-BE49-F238E27FC236}">
                <a16:creationId xmlns:a16="http://schemas.microsoft.com/office/drawing/2014/main" id="{F165E3EF-76E5-40E5-BD7B-30BBB8995099}"/>
              </a:ext>
            </a:extLst>
          </p:cNvPr>
          <p:cNvSpPr>
            <a:spLocks noGrp="1"/>
          </p:cNvSpPr>
          <p:nvPr>
            <p:ph idx="1"/>
          </p:nvPr>
        </p:nvSpPr>
        <p:spPr>
          <a:xfrm>
            <a:off x="838200" y="1825624"/>
            <a:ext cx="10515600" cy="4530725"/>
          </a:xfrm>
        </p:spPr>
        <p:txBody>
          <a:bodyPr>
            <a:normAutofit lnSpcReduction="10000"/>
          </a:bodyPr>
          <a:lstStyle/>
          <a:p>
            <a:r>
              <a:rPr lang="en-US" sz="3200" dirty="0"/>
              <a:t>Much of the dissent was a reaction to the </a:t>
            </a:r>
            <a:r>
              <a:rPr lang="en-US" sz="3200" i="1" dirty="0"/>
              <a:t>increasing corruption</a:t>
            </a:r>
            <a:r>
              <a:rPr lang="en-US" sz="3200" dirty="0"/>
              <a:t> (Both theological and political) of the </a:t>
            </a:r>
            <a:r>
              <a:rPr lang="en-US" sz="3200" dirty="0">
                <a:solidFill>
                  <a:srgbClr val="C00000"/>
                </a:solidFill>
              </a:rPr>
              <a:t>Roman Catholic Church</a:t>
            </a:r>
            <a:r>
              <a:rPr lang="en-US" sz="3200" dirty="0"/>
              <a:t> spanning from the 2</a:t>
            </a:r>
            <a:r>
              <a:rPr lang="en-US" sz="3200" baseline="30000" dirty="0"/>
              <a:t>nd</a:t>
            </a:r>
            <a:r>
              <a:rPr lang="en-US" sz="3200" dirty="0"/>
              <a:t> century through the 16</a:t>
            </a:r>
            <a:r>
              <a:rPr lang="en-US" sz="3200" baseline="30000" dirty="0"/>
              <a:t>th</a:t>
            </a:r>
            <a:r>
              <a:rPr lang="en-US" sz="3200" dirty="0"/>
              <a:t> century.</a:t>
            </a:r>
          </a:p>
          <a:p>
            <a:r>
              <a:rPr lang="en-US" sz="3200" dirty="0"/>
              <a:t>In each case the </a:t>
            </a:r>
            <a:r>
              <a:rPr lang="en-US" sz="3200" dirty="0">
                <a:solidFill>
                  <a:srgbClr val="C00000"/>
                </a:solidFill>
              </a:rPr>
              <a:t>reformer</a:t>
            </a:r>
            <a:r>
              <a:rPr lang="en-US" sz="3200" dirty="0"/>
              <a:t> made clear </a:t>
            </a:r>
            <a:r>
              <a:rPr lang="en-US" sz="3200" i="1" dirty="0"/>
              <a:t>attempts</a:t>
            </a:r>
            <a:r>
              <a:rPr lang="en-US" sz="3200" dirty="0"/>
              <a:t> to turn back the present to what </a:t>
            </a:r>
            <a:r>
              <a:rPr lang="en-US" sz="3200" dirty="0">
                <a:solidFill>
                  <a:srgbClr val="C00000"/>
                </a:solidFill>
              </a:rPr>
              <a:t>Scripture</a:t>
            </a:r>
            <a:r>
              <a:rPr lang="en-US" sz="3200" dirty="0"/>
              <a:t> said, not what man said.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To keep things brief we will primarily be </a:t>
            </a:r>
            <a:r>
              <a:rPr kumimoji="0" lang="en-US" sz="3200" b="0" i="1" u="none" strike="noStrike" kern="1200" cap="none" spc="0" normalizeH="0" baseline="0" noProof="0" dirty="0">
                <a:ln>
                  <a:noFill/>
                </a:ln>
                <a:solidFill>
                  <a:prstClr val="black"/>
                </a:solidFill>
                <a:effectLst/>
                <a:uLnTx/>
                <a:uFillTx/>
                <a:latin typeface="Aptos" panose="02110004020202020204"/>
                <a:ea typeface="+mn-ea"/>
                <a:cs typeface="+mn-cs"/>
              </a:rPr>
              <a:t>addressing</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Lifespan events.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Main points for dissent and results.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How they died.</a:t>
            </a:r>
          </a:p>
          <a:p>
            <a:endParaRPr lang="en-US" dirty="0"/>
          </a:p>
        </p:txBody>
      </p:sp>
      <p:sp>
        <p:nvSpPr>
          <p:cNvPr id="4" name="Footer Placeholder 3">
            <a:extLst>
              <a:ext uri="{FF2B5EF4-FFF2-40B4-BE49-F238E27FC236}">
                <a16:creationId xmlns:a16="http://schemas.microsoft.com/office/drawing/2014/main" id="{38EB95C9-6961-65FA-3FBE-BB1474897894}"/>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69A67A3D-C8F0-53B7-36D9-2EEB3309D4E6}"/>
              </a:ext>
            </a:extLst>
          </p:cNvPr>
          <p:cNvSpPr>
            <a:spLocks noGrp="1"/>
          </p:cNvSpPr>
          <p:nvPr>
            <p:ph type="sldNum" sz="quarter" idx="12"/>
          </p:nvPr>
        </p:nvSpPr>
        <p:spPr/>
        <p:txBody>
          <a:bodyPr/>
          <a:lstStyle/>
          <a:p>
            <a:fld id="{1450AE65-80BF-467E-8D94-24F8D9313383}" type="slidenum">
              <a:rPr lang="en-US" sz="1800" smtClean="0"/>
              <a:t>20</a:t>
            </a:fld>
            <a:endParaRPr lang="en-US" sz="1800" dirty="0"/>
          </a:p>
        </p:txBody>
      </p:sp>
    </p:spTree>
    <p:extLst>
      <p:ext uri="{BB962C8B-B14F-4D97-AF65-F5344CB8AC3E}">
        <p14:creationId xmlns:p14="http://schemas.microsoft.com/office/powerpoint/2010/main" val="296683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4E723-96F8-2BE5-5974-746A5E60D95A}"/>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010FB4DB-BE15-6534-0F78-1ED34AB1451F}"/>
              </a:ext>
            </a:extLst>
          </p:cNvPr>
          <p:cNvSpPr>
            <a:spLocks noGrp="1"/>
          </p:cNvSpPr>
          <p:nvPr>
            <p:ph idx="1"/>
          </p:nvPr>
        </p:nvSpPr>
        <p:spPr>
          <a:xfrm>
            <a:off x="838200" y="1825625"/>
            <a:ext cx="10515600" cy="4667250"/>
          </a:xfrm>
        </p:spPr>
        <p:txBody>
          <a:bodyPr>
            <a:normAutofit lnSpcReduction="10000"/>
          </a:bodyPr>
          <a:lstStyle/>
          <a:p>
            <a:r>
              <a:rPr lang="en-US" sz="3200" dirty="0">
                <a:solidFill>
                  <a:srgbClr val="C00000"/>
                </a:solidFill>
              </a:rPr>
              <a:t>Services/ceremonies </a:t>
            </a:r>
            <a:r>
              <a:rPr lang="en-US" sz="3200" dirty="0"/>
              <a:t>context for the</a:t>
            </a:r>
            <a:r>
              <a:rPr lang="en-US" sz="3200" dirty="0">
                <a:solidFill>
                  <a:srgbClr val="C00000"/>
                </a:solidFill>
              </a:rPr>
              <a:t> laity</a:t>
            </a:r>
            <a:r>
              <a:rPr lang="en-US" sz="3200" dirty="0"/>
              <a:t>:</a:t>
            </a:r>
          </a:p>
          <a:p>
            <a:pPr lvl="1"/>
            <a:r>
              <a:rPr lang="en-US" sz="2800" dirty="0">
                <a:solidFill>
                  <a:srgbClr val="C00000"/>
                </a:solidFill>
              </a:rPr>
              <a:t>Services</a:t>
            </a:r>
            <a:r>
              <a:rPr lang="en-US" sz="2800" dirty="0"/>
              <a:t> were in </a:t>
            </a:r>
            <a:r>
              <a:rPr lang="en-US" sz="2800" dirty="0">
                <a:solidFill>
                  <a:srgbClr val="C00000"/>
                </a:solidFill>
              </a:rPr>
              <a:t>Latin</a:t>
            </a:r>
            <a:r>
              <a:rPr lang="en-US" sz="2800" dirty="0"/>
              <a:t>, which was for a </a:t>
            </a:r>
            <a:r>
              <a:rPr lang="en-US" sz="2800" i="1" dirty="0"/>
              <a:t>largely </a:t>
            </a:r>
            <a:r>
              <a:rPr lang="en-US" sz="2800" dirty="0"/>
              <a:t>illiterate laity. The</a:t>
            </a:r>
            <a:r>
              <a:rPr lang="en-US" sz="2800" dirty="0">
                <a:solidFill>
                  <a:srgbClr val="C00000"/>
                </a:solidFill>
              </a:rPr>
              <a:t> church </a:t>
            </a:r>
            <a:r>
              <a:rPr lang="en-US" sz="2800" dirty="0"/>
              <a:t>response was just by </a:t>
            </a:r>
            <a:r>
              <a:rPr lang="en-US" sz="2800" i="1" dirty="0"/>
              <a:t>hearing</a:t>
            </a:r>
            <a:r>
              <a:rPr lang="en-US" sz="2800" dirty="0"/>
              <a:t> it you were </a:t>
            </a:r>
            <a:r>
              <a:rPr lang="en-US" sz="2800" dirty="0">
                <a:solidFill>
                  <a:srgbClr val="C00000"/>
                </a:solidFill>
              </a:rPr>
              <a:t>blessed</a:t>
            </a:r>
            <a:r>
              <a:rPr lang="en-US" sz="2800" dirty="0"/>
              <a:t>.</a:t>
            </a:r>
          </a:p>
          <a:p>
            <a:pPr lvl="1"/>
            <a:r>
              <a:rPr lang="en-US" sz="2800" dirty="0"/>
              <a:t>The </a:t>
            </a:r>
            <a:r>
              <a:rPr lang="en-US" sz="2800" dirty="0">
                <a:solidFill>
                  <a:srgbClr val="C00000"/>
                </a:solidFill>
              </a:rPr>
              <a:t>laity</a:t>
            </a:r>
            <a:r>
              <a:rPr lang="en-US" sz="2800" dirty="0"/>
              <a:t> </a:t>
            </a:r>
            <a:r>
              <a:rPr lang="en-US" sz="2800" i="1" dirty="0"/>
              <a:t>observed</a:t>
            </a:r>
            <a:r>
              <a:rPr lang="en-US" sz="2800" dirty="0"/>
              <a:t>, they did not </a:t>
            </a:r>
            <a:r>
              <a:rPr lang="en-US" sz="2800" i="1" dirty="0"/>
              <a:t>participate</a:t>
            </a:r>
            <a:r>
              <a:rPr lang="en-US" sz="2800" dirty="0"/>
              <a:t> in any way, such as </a:t>
            </a:r>
            <a:r>
              <a:rPr lang="en-US" sz="2800" dirty="0">
                <a:solidFill>
                  <a:srgbClr val="C00000"/>
                </a:solidFill>
              </a:rPr>
              <a:t>chanting</a:t>
            </a:r>
            <a:r>
              <a:rPr lang="en-US" sz="2800" dirty="0"/>
              <a:t> or </a:t>
            </a:r>
            <a:r>
              <a:rPr lang="en-US" sz="2800" dirty="0">
                <a:solidFill>
                  <a:srgbClr val="C00000"/>
                </a:solidFill>
              </a:rPr>
              <a:t>singing</a:t>
            </a:r>
            <a:r>
              <a:rPr lang="en-US" sz="2800" dirty="0"/>
              <a:t>.</a:t>
            </a:r>
          </a:p>
          <a:p>
            <a:pPr lvl="1"/>
            <a:r>
              <a:rPr lang="en-US" sz="2800" dirty="0"/>
              <a:t>As not every </a:t>
            </a:r>
            <a:r>
              <a:rPr lang="en-US" sz="2800" dirty="0">
                <a:solidFill>
                  <a:srgbClr val="C00000"/>
                </a:solidFill>
              </a:rPr>
              <a:t>parish clergy </a:t>
            </a:r>
            <a:r>
              <a:rPr lang="en-US" sz="2800" dirty="0"/>
              <a:t>was qualified to preach, a letter such as from the bishop was read. </a:t>
            </a:r>
            <a:r>
              <a:rPr lang="en-US" sz="2800" dirty="0">
                <a:solidFill>
                  <a:srgbClr val="C00000"/>
                </a:solidFill>
              </a:rPr>
              <a:t>Traveling preachers </a:t>
            </a:r>
            <a:r>
              <a:rPr lang="en-US" sz="2800" dirty="0"/>
              <a:t>visited from time to time for the </a:t>
            </a:r>
            <a:r>
              <a:rPr lang="en-US" sz="2800" dirty="0">
                <a:solidFill>
                  <a:srgbClr val="C00000"/>
                </a:solidFill>
              </a:rPr>
              <a:t>smaller parishes</a:t>
            </a:r>
            <a:r>
              <a:rPr lang="en-US" sz="2800" dirty="0"/>
              <a:t>.</a:t>
            </a:r>
          </a:p>
          <a:p>
            <a:pPr lvl="1"/>
            <a:r>
              <a:rPr lang="en-US" sz="2800" dirty="0"/>
              <a:t>Communion was in one kind, </a:t>
            </a:r>
            <a:r>
              <a:rPr lang="en-US" sz="2800" dirty="0">
                <a:solidFill>
                  <a:srgbClr val="C00000"/>
                </a:solidFill>
              </a:rPr>
              <a:t>wafer</a:t>
            </a:r>
            <a:r>
              <a:rPr lang="en-US" sz="2800" dirty="0"/>
              <a:t> only. The </a:t>
            </a:r>
            <a:r>
              <a:rPr lang="en-US" sz="2800" dirty="0">
                <a:solidFill>
                  <a:srgbClr val="C00000"/>
                </a:solidFill>
              </a:rPr>
              <a:t>laity</a:t>
            </a:r>
            <a:r>
              <a:rPr lang="en-US" sz="2800" dirty="0"/>
              <a:t> was not trusted with the wine/blood of </a:t>
            </a:r>
            <a:r>
              <a:rPr lang="en-US" sz="2800" dirty="0">
                <a:solidFill>
                  <a:srgbClr val="C00000"/>
                </a:solidFill>
              </a:rPr>
              <a:t>Jesus</a:t>
            </a:r>
            <a:r>
              <a:rPr lang="en-US" sz="2800" dirty="0"/>
              <a:t>.</a:t>
            </a:r>
          </a:p>
          <a:p>
            <a:pPr lvl="1"/>
            <a:r>
              <a:rPr lang="en-US" sz="2800" dirty="0"/>
              <a:t>The </a:t>
            </a:r>
            <a:r>
              <a:rPr lang="en-US" sz="2800" dirty="0">
                <a:solidFill>
                  <a:srgbClr val="C00000"/>
                </a:solidFill>
              </a:rPr>
              <a:t>laity</a:t>
            </a:r>
            <a:r>
              <a:rPr lang="en-US" sz="2800" dirty="0"/>
              <a:t> had no </a:t>
            </a:r>
            <a:r>
              <a:rPr lang="en-US" sz="2800" i="1" dirty="0"/>
              <a:t>control </a:t>
            </a:r>
            <a:r>
              <a:rPr lang="en-US" sz="2800" dirty="0"/>
              <a:t>over who served their </a:t>
            </a:r>
            <a:r>
              <a:rPr lang="en-US" sz="2800" dirty="0">
                <a:solidFill>
                  <a:srgbClr val="C00000"/>
                </a:solidFill>
              </a:rPr>
              <a:t>parish</a:t>
            </a:r>
            <a:r>
              <a:rPr lang="en-US" sz="2800" dirty="0"/>
              <a:t>.</a:t>
            </a:r>
          </a:p>
        </p:txBody>
      </p:sp>
      <p:sp>
        <p:nvSpPr>
          <p:cNvPr id="4" name="Footer Placeholder 3">
            <a:extLst>
              <a:ext uri="{FF2B5EF4-FFF2-40B4-BE49-F238E27FC236}">
                <a16:creationId xmlns:a16="http://schemas.microsoft.com/office/drawing/2014/main" id="{CEC5A4D9-23D3-3A25-3FEC-CEFA3C1C924E}"/>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28A2A18E-6A84-0534-A83D-CC44ED6F53B6}"/>
              </a:ext>
            </a:extLst>
          </p:cNvPr>
          <p:cNvSpPr>
            <a:spLocks noGrp="1"/>
          </p:cNvSpPr>
          <p:nvPr>
            <p:ph type="sldNum" sz="quarter" idx="12"/>
          </p:nvPr>
        </p:nvSpPr>
        <p:spPr/>
        <p:txBody>
          <a:bodyPr/>
          <a:lstStyle/>
          <a:p>
            <a:fld id="{1450AE65-80BF-467E-8D94-24F8D9313383}" type="slidenum">
              <a:rPr lang="en-US" smtClean="0"/>
              <a:t>21</a:t>
            </a:fld>
            <a:endParaRPr lang="en-US"/>
          </a:p>
        </p:txBody>
      </p:sp>
    </p:spTree>
    <p:extLst>
      <p:ext uri="{BB962C8B-B14F-4D97-AF65-F5344CB8AC3E}">
        <p14:creationId xmlns:p14="http://schemas.microsoft.com/office/powerpoint/2010/main" val="146529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1127-2FC7-71DA-4DEA-6B81172F8FB4}"/>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BB0B8BC4-585F-BCFE-8E1A-A263DF32F194}"/>
              </a:ext>
            </a:extLst>
          </p:cNvPr>
          <p:cNvSpPr>
            <a:spLocks noGrp="1"/>
          </p:cNvSpPr>
          <p:nvPr>
            <p:ph sz="half" idx="1"/>
          </p:nvPr>
        </p:nvSpPr>
        <p:spPr>
          <a:xfrm>
            <a:off x="927847" y="1986990"/>
            <a:ext cx="8301740" cy="4667250"/>
          </a:xfrm>
        </p:spPr>
        <p:txBody>
          <a:bodyPr>
            <a:normAutofit/>
          </a:bodyPr>
          <a:lstStyle/>
          <a:p>
            <a:r>
              <a:rPr lang="en-US" sz="3200" u="sng" dirty="0">
                <a:solidFill>
                  <a:srgbClr val="C00000"/>
                </a:solidFill>
                <a:effectLst/>
                <a:ea typeface="Times New Roman" panose="02020603050405020304" pitchFamily="18" charset="0"/>
              </a:rPr>
              <a:t>Peter Wald</a:t>
            </a:r>
            <a:r>
              <a:rPr lang="en-US" sz="3200" u="sng" dirty="0">
                <a:solidFill>
                  <a:srgbClr val="C00000"/>
                </a:solidFill>
                <a:ea typeface="Times New Roman" panose="02020603050405020304" pitchFamily="18" charset="0"/>
              </a:rPr>
              <a:t>o</a:t>
            </a:r>
            <a:r>
              <a:rPr lang="en-US" sz="3200" dirty="0">
                <a:solidFill>
                  <a:srgbClr val="C00000"/>
                </a:solidFill>
                <a:effectLst/>
                <a:ea typeface="Times New Roman" panose="02020603050405020304" pitchFamily="18" charset="0"/>
              </a:rPr>
              <a:t> </a:t>
            </a:r>
            <a:r>
              <a:rPr lang="en-US" sz="3200" dirty="0">
                <a:effectLst/>
                <a:ea typeface="Times New Roman" panose="02020603050405020304" pitchFamily="18" charset="0"/>
              </a:rPr>
              <a:t>(Walden) (1140–1205) was a wealthy and pious merchant living in Lyons, France, who through </a:t>
            </a:r>
            <a:r>
              <a:rPr lang="en-US" sz="3200" i="1" dirty="0">
                <a:effectLst/>
                <a:ea typeface="Times New Roman" panose="02020603050405020304" pitchFamily="18" charset="0"/>
              </a:rPr>
              <a:t>diligent reading </a:t>
            </a:r>
            <a:r>
              <a:rPr lang="en-US" sz="3200" dirty="0">
                <a:effectLst/>
                <a:ea typeface="Times New Roman" panose="02020603050405020304" pitchFamily="18" charset="0"/>
              </a:rPr>
              <a:t>of </a:t>
            </a:r>
            <a:r>
              <a:rPr lang="en-US" sz="3200" dirty="0">
                <a:solidFill>
                  <a:srgbClr val="C00000"/>
                </a:solidFill>
                <a:effectLst/>
                <a:ea typeface="Times New Roman" panose="02020603050405020304" pitchFamily="18" charset="0"/>
              </a:rPr>
              <a:t>Holy Scripture</a:t>
            </a:r>
            <a:r>
              <a:rPr lang="en-US" sz="3200" dirty="0">
                <a:effectLst/>
                <a:ea typeface="Times New Roman" panose="02020603050405020304" pitchFamily="18" charset="0"/>
              </a:rPr>
              <a:t> came to the knowledge of the truth concerning </a:t>
            </a:r>
            <a:r>
              <a:rPr lang="en-US" sz="3200" i="1" dirty="0">
                <a:effectLst/>
                <a:ea typeface="Times New Roman" panose="02020603050405020304" pitchFamily="18" charset="0"/>
              </a:rPr>
              <a:t>salvation</a:t>
            </a:r>
            <a:r>
              <a:rPr lang="en-US" sz="3200" dirty="0">
                <a:effectLst/>
                <a:ea typeface="Times New Roman" panose="02020603050405020304" pitchFamily="18" charset="0"/>
              </a:rPr>
              <a:t>. </a:t>
            </a:r>
          </a:p>
          <a:p>
            <a:r>
              <a:rPr lang="en-US" sz="3200" dirty="0">
                <a:effectLst/>
                <a:ea typeface="Times New Roman" panose="02020603050405020304" pitchFamily="18" charset="0"/>
              </a:rPr>
              <a:t>This spurred on </a:t>
            </a:r>
            <a:r>
              <a:rPr lang="en-US" sz="3200" i="1" dirty="0">
                <a:effectLst/>
                <a:ea typeface="Times New Roman" panose="02020603050405020304" pitchFamily="18" charset="0"/>
              </a:rPr>
              <a:t>additional study </a:t>
            </a:r>
            <a:r>
              <a:rPr lang="en-US" sz="3200" dirty="0">
                <a:effectLst/>
                <a:ea typeface="Times New Roman" panose="02020603050405020304" pitchFamily="18" charset="0"/>
              </a:rPr>
              <a:t>of the </a:t>
            </a:r>
            <a:r>
              <a:rPr lang="en-US" sz="3200" dirty="0">
                <a:solidFill>
                  <a:srgbClr val="C00000"/>
                </a:solidFill>
                <a:effectLst/>
                <a:ea typeface="Times New Roman" panose="02020603050405020304" pitchFamily="18" charset="0"/>
              </a:rPr>
              <a:t>Scriptures</a:t>
            </a:r>
            <a:r>
              <a:rPr lang="en-US" sz="3200" dirty="0">
                <a:effectLst/>
                <a:ea typeface="Times New Roman" panose="02020603050405020304" pitchFamily="18" charset="0"/>
              </a:rPr>
              <a:t> that opened his eyes to the many errors and decadence of the </a:t>
            </a:r>
            <a:r>
              <a:rPr lang="en-US" sz="3200" dirty="0">
                <a:solidFill>
                  <a:srgbClr val="C00000"/>
                </a:solidFill>
                <a:effectLst/>
                <a:ea typeface="Times New Roman" panose="02020603050405020304" pitchFamily="18" charset="0"/>
              </a:rPr>
              <a:t>Roman Catholic Church </a:t>
            </a:r>
            <a:r>
              <a:rPr lang="en-US" sz="3200" dirty="0">
                <a:effectLst/>
                <a:ea typeface="Times New Roman" panose="02020603050405020304" pitchFamily="18" charset="0"/>
              </a:rPr>
              <a:t>and its </a:t>
            </a:r>
            <a:r>
              <a:rPr lang="en-US" sz="3200" i="1" dirty="0">
                <a:effectLst/>
                <a:ea typeface="Times New Roman" panose="02020603050405020304" pitchFamily="18" charset="0"/>
              </a:rPr>
              <a:t>departure</a:t>
            </a:r>
            <a:r>
              <a:rPr lang="en-US" sz="3200" dirty="0">
                <a:effectLst/>
                <a:ea typeface="Times New Roman" panose="02020603050405020304" pitchFamily="18" charset="0"/>
              </a:rPr>
              <a:t> from the </a:t>
            </a:r>
            <a:r>
              <a:rPr lang="en-US" sz="3200" i="1" dirty="0">
                <a:effectLst/>
                <a:ea typeface="Times New Roman" panose="02020603050405020304" pitchFamily="18" charset="0"/>
              </a:rPr>
              <a:t>true path to salvation</a:t>
            </a:r>
            <a:r>
              <a:rPr lang="en-US" sz="3200" dirty="0">
                <a:effectLst/>
                <a:ea typeface="Times New Roman" panose="02020603050405020304" pitchFamily="18" charset="0"/>
              </a:rPr>
              <a:t>. </a:t>
            </a:r>
          </a:p>
        </p:txBody>
      </p:sp>
      <p:pic>
        <p:nvPicPr>
          <p:cNvPr id="9" name="Content Placeholder 8">
            <a:extLst>
              <a:ext uri="{FF2B5EF4-FFF2-40B4-BE49-F238E27FC236}">
                <a16:creationId xmlns:a16="http://schemas.microsoft.com/office/drawing/2014/main" id="{CCC6AEAA-3E3A-7165-D27E-D25AB017E7FF}"/>
              </a:ext>
            </a:extLst>
          </p:cNvPr>
          <p:cNvPicPr>
            <a:picLocks noGrp="1" noChangeAspect="1"/>
          </p:cNvPicPr>
          <p:nvPr>
            <p:ph sz="half" idx="2"/>
          </p:nvPr>
        </p:nvPicPr>
        <p:blipFill>
          <a:blip r:embed="rId2"/>
          <a:stretch>
            <a:fillRect/>
          </a:stretch>
        </p:blipFill>
        <p:spPr>
          <a:xfrm>
            <a:off x="8645784" y="1484127"/>
            <a:ext cx="3291819" cy="2836488"/>
          </a:xfrm>
          <a:prstGeom prst="rect">
            <a:avLst/>
          </a:prstGeom>
        </p:spPr>
      </p:pic>
      <p:sp>
        <p:nvSpPr>
          <p:cNvPr id="10" name="Footer Placeholder 9">
            <a:extLst>
              <a:ext uri="{FF2B5EF4-FFF2-40B4-BE49-F238E27FC236}">
                <a16:creationId xmlns:a16="http://schemas.microsoft.com/office/drawing/2014/main" id="{E450E329-D461-B6E4-3E78-C8DF3235A313}"/>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FC10E6AA-881C-B7BC-9176-E620A2A4A311}"/>
              </a:ext>
            </a:extLst>
          </p:cNvPr>
          <p:cNvSpPr>
            <a:spLocks noGrp="1"/>
          </p:cNvSpPr>
          <p:nvPr>
            <p:ph type="sldNum" sz="quarter" idx="12"/>
          </p:nvPr>
        </p:nvSpPr>
        <p:spPr/>
        <p:txBody>
          <a:bodyPr/>
          <a:lstStyle/>
          <a:p>
            <a:fld id="{1450AE65-80BF-467E-8D94-24F8D9313383}" type="slidenum">
              <a:rPr lang="en-US" smtClean="0"/>
              <a:t>22</a:t>
            </a:fld>
            <a:endParaRPr lang="en-US"/>
          </a:p>
        </p:txBody>
      </p:sp>
    </p:spTree>
    <p:extLst>
      <p:ext uri="{BB962C8B-B14F-4D97-AF65-F5344CB8AC3E}">
        <p14:creationId xmlns:p14="http://schemas.microsoft.com/office/powerpoint/2010/main" val="108751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DB6ED3-2C5D-FE8B-2D84-B652BED721A7}"/>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Reformers of the Western Church, i.e. Roman Catholic Church</a:t>
            </a:r>
            <a:endParaRPr lang="en-US" dirty="0"/>
          </a:p>
        </p:txBody>
      </p:sp>
      <p:sp>
        <p:nvSpPr>
          <p:cNvPr id="8" name="Content Placeholder 7">
            <a:extLst>
              <a:ext uri="{FF2B5EF4-FFF2-40B4-BE49-F238E27FC236}">
                <a16:creationId xmlns:a16="http://schemas.microsoft.com/office/drawing/2014/main" id="{EEDB155F-83A0-7F7B-76C6-F838BC58F170}"/>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In 1170 he </a:t>
            </a:r>
            <a:r>
              <a:rPr kumimoji="0" lang="en-US" sz="3200" b="0" i="1" u="none" strike="noStrike" kern="1200" cap="none" spc="0" normalizeH="0" baseline="0" noProof="0" dirty="0">
                <a:ln>
                  <a:noFill/>
                </a:ln>
                <a:solidFill>
                  <a:prstClr val="black"/>
                </a:solidFill>
                <a:effectLst/>
                <a:uLnTx/>
                <a:uFillTx/>
                <a:ea typeface="Times New Roman" panose="02020603050405020304" pitchFamily="18" charset="0"/>
                <a:cs typeface="+mn-cs"/>
              </a:rPr>
              <a:t>sold</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 all of his processions and gave some proceeds as </a:t>
            </a:r>
            <a:r>
              <a:rPr kumimoji="0" lang="en-US" sz="3200" b="0" i="0" u="none" strike="noStrike" kern="1200" cap="none" spc="0" normalizeH="0" baseline="0" noProof="0" dirty="0">
                <a:ln>
                  <a:noFill/>
                </a:ln>
                <a:solidFill>
                  <a:srgbClr val="C00000"/>
                </a:solidFill>
                <a:effectLst/>
                <a:uLnTx/>
                <a:uFillTx/>
                <a:ea typeface="Times New Roman" panose="02020603050405020304" pitchFamily="18" charset="0"/>
                <a:cs typeface="+mn-cs"/>
              </a:rPr>
              <a:t>alms</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 to the </a:t>
            </a:r>
            <a:r>
              <a:rPr kumimoji="0" lang="en-US" sz="3200" b="0" i="0" u="none" strike="noStrike" kern="1200" cap="none" spc="0" normalizeH="0" baseline="0" noProof="0" dirty="0">
                <a:ln>
                  <a:noFill/>
                </a:ln>
                <a:solidFill>
                  <a:srgbClr val="C00000"/>
                </a:solidFill>
                <a:effectLst/>
                <a:uLnTx/>
                <a:uFillTx/>
                <a:ea typeface="Times New Roman" panose="02020603050405020304" pitchFamily="18" charset="0"/>
                <a:cs typeface="+mn-cs"/>
              </a:rPr>
              <a:t>poor</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 At this point he took up </a:t>
            </a:r>
            <a:r>
              <a:rPr kumimoji="0" lang="en-US" sz="3200" b="0" i="1" u="none" strike="noStrike" kern="1200" cap="none" spc="0" normalizeH="0" baseline="0" noProof="0" dirty="0">
                <a:ln>
                  <a:noFill/>
                </a:ln>
                <a:solidFill>
                  <a:prstClr val="black"/>
                </a:solidFill>
                <a:effectLst/>
                <a:uLnTx/>
                <a:uFillTx/>
                <a:ea typeface="Times New Roman" panose="02020603050405020304" pitchFamily="18" charset="0"/>
                <a:cs typeface="+mn-cs"/>
              </a:rPr>
              <a:t>traveling around </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the country </a:t>
            </a:r>
            <a:r>
              <a:rPr kumimoji="0" lang="en-US" sz="3200" b="0" i="1" u="none" strike="noStrike" kern="1200" cap="none" spc="0" normalizeH="0" baseline="0" noProof="0" dirty="0">
                <a:ln>
                  <a:noFill/>
                </a:ln>
                <a:solidFill>
                  <a:prstClr val="black"/>
                </a:solidFill>
                <a:effectLst/>
                <a:uLnTx/>
                <a:uFillTx/>
                <a:ea typeface="Times New Roman" panose="02020603050405020304" pitchFamily="18" charset="0"/>
                <a:cs typeface="+mn-cs"/>
              </a:rPr>
              <a:t>teaching</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 and </a:t>
            </a:r>
            <a:r>
              <a:rPr kumimoji="0" lang="en-US" sz="3200" b="0" i="1" u="none" strike="noStrike" kern="1200" cap="none" spc="0" normalizeH="0" baseline="0" noProof="0" dirty="0">
                <a:ln>
                  <a:noFill/>
                </a:ln>
                <a:solidFill>
                  <a:prstClr val="black"/>
                </a:solidFill>
                <a:effectLst/>
                <a:uLnTx/>
                <a:uFillTx/>
                <a:ea typeface="Times New Roman" panose="02020603050405020304" pitchFamily="18" charset="0"/>
                <a:cs typeface="+mn-cs"/>
              </a:rPr>
              <a:t>preaching</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 to the </a:t>
            </a:r>
            <a:r>
              <a:rPr kumimoji="0" lang="en-US" sz="3200" b="0" i="0" u="none" strike="noStrike" kern="1200" cap="none" spc="0" normalizeH="0" baseline="0" noProof="0" dirty="0">
                <a:ln>
                  <a:noFill/>
                </a:ln>
                <a:solidFill>
                  <a:srgbClr val="C00000"/>
                </a:solidFill>
                <a:effectLst/>
                <a:uLnTx/>
                <a:uFillTx/>
                <a:ea typeface="Times New Roman" panose="02020603050405020304" pitchFamily="18" charset="0"/>
                <a:cs typeface="+mn-cs"/>
              </a:rPr>
              <a:t>people</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 He had the </a:t>
            </a:r>
            <a:r>
              <a:rPr kumimoji="0" lang="en-US" sz="3200" b="0" i="0" u="none" strike="noStrike" kern="1200" cap="none" spc="0" normalizeH="0" baseline="0" noProof="0" dirty="0">
                <a:ln>
                  <a:noFill/>
                </a:ln>
                <a:solidFill>
                  <a:srgbClr val="C00000"/>
                </a:solidFill>
                <a:effectLst/>
                <a:uLnTx/>
                <a:uFillTx/>
                <a:ea typeface="Times New Roman" panose="02020603050405020304" pitchFamily="18" charset="0"/>
                <a:cs typeface="+mn-cs"/>
              </a:rPr>
              <a:t>four gospels </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translated into </a:t>
            </a:r>
            <a:r>
              <a:rPr kumimoji="0" lang="en-US" sz="3200" b="0" i="0" u="none" strike="noStrike" kern="1200" cap="none" spc="0" normalizeH="0" baseline="0" noProof="0" dirty="0">
                <a:ln>
                  <a:noFill/>
                </a:ln>
                <a:solidFill>
                  <a:srgbClr val="C00000"/>
                </a:solidFill>
                <a:effectLst/>
                <a:uLnTx/>
                <a:uFillTx/>
                <a:ea typeface="Times New Roman" panose="02020603050405020304" pitchFamily="18" charset="0"/>
                <a:cs typeface="+mn-cs"/>
              </a:rPr>
              <a:t>French</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 for the</a:t>
            </a:r>
            <a:r>
              <a:rPr kumimoji="0" lang="en-US" sz="3200" b="0" i="0" u="none" strike="noStrike" kern="1200" cap="none" spc="0" normalizeH="0" baseline="0" noProof="0" dirty="0">
                <a:ln>
                  <a:noFill/>
                </a:ln>
                <a:solidFill>
                  <a:srgbClr val="C00000"/>
                </a:solidFill>
                <a:effectLst/>
                <a:uLnTx/>
                <a:uFillTx/>
                <a:ea typeface="Times New Roman" panose="02020603050405020304" pitchFamily="18" charset="0"/>
                <a:cs typeface="+mn-cs"/>
              </a:rPr>
              <a:t> people </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to </a:t>
            </a:r>
            <a:r>
              <a:rPr kumimoji="0" lang="en-US" sz="3200" b="0" i="1" u="none" strike="noStrike" kern="1200" cap="none" spc="0" normalizeH="0" baseline="0" noProof="0" dirty="0">
                <a:ln>
                  <a:noFill/>
                </a:ln>
                <a:solidFill>
                  <a:prstClr val="black"/>
                </a:solidFill>
                <a:effectLst/>
                <a:uLnTx/>
                <a:uFillTx/>
                <a:ea typeface="Times New Roman" panose="02020603050405020304" pitchFamily="18" charset="0"/>
                <a:cs typeface="+mn-cs"/>
              </a:rPr>
              <a:t>read</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 and </a:t>
            </a:r>
            <a:r>
              <a:rPr kumimoji="0" lang="en-US" sz="3200" b="0" i="1" u="none" strike="noStrike" kern="1200" cap="none" spc="0" normalizeH="0" baseline="0" noProof="0" dirty="0">
                <a:ln>
                  <a:noFill/>
                </a:ln>
                <a:solidFill>
                  <a:prstClr val="black"/>
                </a:solidFill>
                <a:effectLst/>
                <a:uLnTx/>
                <a:uFillTx/>
                <a:ea typeface="Times New Roman" panose="02020603050405020304" pitchFamily="18" charset="0"/>
                <a:cs typeface="+mn-cs"/>
              </a:rPr>
              <a:t>study</a:t>
            </a:r>
            <a:r>
              <a:rPr kumimoji="0" lang="en-US" sz="3200" b="0" i="0" u="none" strike="noStrike" kern="1200" cap="none" spc="0" normalizeH="0" baseline="0" noProof="0" dirty="0">
                <a:ln>
                  <a:noFill/>
                </a:ln>
                <a:solidFill>
                  <a:prstClr val="black"/>
                </a:solidFill>
                <a:effectLst/>
                <a:uLnTx/>
                <a:uFillTx/>
                <a:ea typeface="Times New Roman" panose="02020603050405020304" pitchFamily="18" charset="0"/>
                <a:cs typeface="+mn-cs"/>
              </a:rPr>
              <a:t> themselves.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cs typeface="+mn-cs"/>
              </a:rPr>
              <a:t>His efforts </a:t>
            </a:r>
            <a:r>
              <a:rPr kumimoji="0" lang="en-US" sz="3200" b="0" i="1" u="none" strike="noStrike" kern="1200" cap="none" spc="0" normalizeH="0" baseline="0" noProof="0" dirty="0">
                <a:ln>
                  <a:noFill/>
                </a:ln>
                <a:solidFill>
                  <a:prstClr val="black"/>
                </a:solidFill>
                <a:effectLst/>
                <a:uLnTx/>
                <a:uFillTx/>
                <a:cs typeface="+mn-cs"/>
              </a:rPr>
              <a:t>produced</a:t>
            </a:r>
            <a:r>
              <a:rPr kumimoji="0" lang="en-US" sz="3200" b="0" i="0" u="none" strike="noStrike" kern="1200" cap="none" spc="0" normalizeH="0" baseline="0" noProof="0" dirty="0">
                <a:ln>
                  <a:noFill/>
                </a:ln>
                <a:solidFill>
                  <a:prstClr val="black"/>
                </a:solidFill>
                <a:effectLst/>
                <a:uLnTx/>
                <a:uFillTx/>
                <a:cs typeface="+mn-cs"/>
              </a:rPr>
              <a:t> </a:t>
            </a:r>
            <a:r>
              <a:rPr kumimoji="0" lang="en-US" sz="3200" b="0" i="0" u="none" strike="noStrike" kern="1200" cap="none" spc="0" normalizeH="0" baseline="0" noProof="0" dirty="0">
                <a:ln>
                  <a:noFill/>
                </a:ln>
                <a:solidFill>
                  <a:srgbClr val="C00000"/>
                </a:solidFill>
                <a:effectLst/>
                <a:uLnTx/>
                <a:uFillTx/>
                <a:cs typeface="+mn-cs"/>
              </a:rPr>
              <a:t>people</a:t>
            </a:r>
            <a:r>
              <a:rPr kumimoji="0" lang="en-US" sz="3200" b="0" i="0" u="none" strike="noStrike" kern="1200" cap="none" spc="0" normalizeH="0" baseline="0" noProof="0" dirty="0">
                <a:ln>
                  <a:noFill/>
                </a:ln>
                <a:solidFill>
                  <a:prstClr val="black"/>
                </a:solidFill>
                <a:effectLst/>
                <a:uLnTx/>
                <a:uFillTx/>
                <a:cs typeface="+mn-cs"/>
              </a:rPr>
              <a:t> named the </a:t>
            </a:r>
            <a:r>
              <a:rPr kumimoji="0" lang="en-US" sz="3200" b="0" i="0" u="none" strike="noStrike" kern="1200" cap="none" spc="0" normalizeH="0" baseline="0" noProof="0" dirty="0">
                <a:ln>
                  <a:noFill/>
                </a:ln>
                <a:solidFill>
                  <a:srgbClr val="C00000"/>
                </a:solidFill>
                <a:effectLst/>
                <a:uLnTx/>
                <a:uFillTx/>
                <a:cs typeface="+mn-cs"/>
              </a:rPr>
              <a:t>Waldensians</a:t>
            </a:r>
            <a:r>
              <a:rPr kumimoji="0" lang="en-US" sz="3200" b="0" i="0" u="none" strike="noStrike" kern="1200" cap="none" spc="0" normalizeH="0" baseline="0" noProof="0" dirty="0">
                <a:ln>
                  <a:noFill/>
                </a:ln>
                <a:solidFill>
                  <a:prstClr val="black"/>
                </a:solidFill>
                <a:effectLst/>
                <a:uLnTx/>
                <a:uFillTx/>
                <a:cs typeface="+mn-cs"/>
              </a:rPr>
              <a:t> and were known for only</a:t>
            </a:r>
            <a:r>
              <a:rPr kumimoji="0" lang="en-US" sz="3200" b="0" i="1" u="none" strike="noStrike" kern="1200" cap="none" spc="0" normalizeH="0" baseline="0" noProof="0" dirty="0">
                <a:ln>
                  <a:noFill/>
                </a:ln>
                <a:solidFill>
                  <a:prstClr val="black"/>
                </a:solidFill>
                <a:effectLst/>
                <a:uLnTx/>
                <a:uFillTx/>
                <a:cs typeface="+mn-cs"/>
              </a:rPr>
              <a:t> trusting </a:t>
            </a:r>
            <a:r>
              <a:rPr kumimoji="0" lang="en-US" sz="3200" b="0" i="0" u="none" strike="noStrike" kern="1200" cap="none" spc="0" normalizeH="0" baseline="0" noProof="0" dirty="0">
                <a:ln>
                  <a:noFill/>
                </a:ln>
                <a:solidFill>
                  <a:srgbClr val="C00000"/>
                </a:solidFill>
                <a:effectLst/>
                <a:uLnTx/>
                <a:uFillTx/>
                <a:cs typeface="+mn-cs"/>
              </a:rPr>
              <a:t>Holy Scripture</a:t>
            </a:r>
            <a:r>
              <a:rPr kumimoji="0" lang="en-US" sz="3200" b="0" i="0" u="none" strike="noStrike" kern="1200" cap="none" spc="0" normalizeH="0" baseline="0" noProof="0" dirty="0">
                <a:ln>
                  <a:noFill/>
                </a:ln>
                <a:solidFill>
                  <a:prstClr val="black"/>
                </a:solidFill>
                <a:effectLst/>
                <a:uLnTx/>
                <a:uFillTx/>
                <a:cs typeface="+mn-cs"/>
              </a:rPr>
              <a:t>, and living peacefully in </a:t>
            </a:r>
            <a:r>
              <a:rPr kumimoji="0" lang="en-US" sz="3200" b="0" i="0" u="none" strike="noStrike" kern="1200" cap="none" spc="0" normalizeH="0" baseline="0" noProof="0" dirty="0">
                <a:ln>
                  <a:noFill/>
                </a:ln>
                <a:solidFill>
                  <a:srgbClr val="C00000"/>
                </a:solidFill>
                <a:effectLst/>
                <a:uLnTx/>
                <a:uFillTx/>
                <a:cs typeface="+mn-cs"/>
              </a:rPr>
              <a:t>brotherly love</a:t>
            </a:r>
            <a:r>
              <a:rPr kumimoji="0" lang="en-US" sz="3200" b="0" i="0" u="none" strike="noStrike" kern="1200" cap="none" spc="0" normalizeH="0" baseline="0" noProof="0" dirty="0">
                <a:ln>
                  <a:noFill/>
                </a:ln>
                <a:solidFill>
                  <a:prstClr val="black"/>
                </a:solidFill>
                <a:effectLst/>
                <a:uLnTx/>
                <a:uFillTx/>
                <a:cs typeface="+mn-cs"/>
              </a:rPr>
              <a:t>. It was said at the time they led a </a:t>
            </a:r>
            <a:r>
              <a:rPr kumimoji="0" lang="en-US" sz="3200" b="0" i="1" u="none" strike="noStrike" kern="1200" cap="none" spc="0" normalizeH="0" baseline="0" noProof="0" dirty="0">
                <a:ln>
                  <a:noFill/>
                </a:ln>
                <a:solidFill>
                  <a:prstClr val="black"/>
                </a:solidFill>
                <a:effectLst/>
                <a:uLnTx/>
                <a:uFillTx/>
                <a:cs typeface="+mn-cs"/>
              </a:rPr>
              <a:t>purer life </a:t>
            </a:r>
            <a:r>
              <a:rPr kumimoji="0" lang="en-US" sz="3200" b="0" i="0" u="none" strike="noStrike" kern="1200" cap="none" spc="0" normalizeH="0" baseline="0" noProof="0" dirty="0">
                <a:ln>
                  <a:noFill/>
                </a:ln>
                <a:solidFill>
                  <a:prstClr val="black"/>
                </a:solidFill>
                <a:effectLst/>
                <a:uLnTx/>
                <a:uFillTx/>
                <a:cs typeface="+mn-cs"/>
              </a:rPr>
              <a:t>than other </a:t>
            </a:r>
            <a:r>
              <a:rPr kumimoji="0" lang="en-US" sz="3200" b="0" i="0" u="none" strike="noStrike" kern="1200" cap="none" spc="0" normalizeH="0" baseline="0" noProof="0" dirty="0">
                <a:ln>
                  <a:noFill/>
                </a:ln>
                <a:solidFill>
                  <a:srgbClr val="C00000"/>
                </a:solidFill>
                <a:effectLst/>
                <a:uLnTx/>
                <a:uFillTx/>
                <a:cs typeface="+mn-cs"/>
              </a:rPr>
              <a:t>Christians</a:t>
            </a:r>
            <a:r>
              <a:rPr kumimoji="0" lang="en-US" sz="3200" b="0" i="0" u="none" strike="noStrike" kern="1200" cap="none" spc="0" normalizeH="0" baseline="0" noProof="0" dirty="0">
                <a:ln>
                  <a:noFill/>
                </a:ln>
                <a:solidFill>
                  <a:prstClr val="black"/>
                </a:solidFill>
                <a:effectLst/>
                <a:uLnTx/>
                <a:uFillTx/>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5" name="Footer Placeholder 4">
            <a:extLst>
              <a:ext uri="{FF2B5EF4-FFF2-40B4-BE49-F238E27FC236}">
                <a16:creationId xmlns:a16="http://schemas.microsoft.com/office/drawing/2014/main" id="{5CE5A118-DB83-AD09-58B0-1D2F360C66E5}"/>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C87B7269-E64B-2C96-C555-C8B10462727D}"/>
              </a:ext>
            </a:extLst>
          </p:cNvPr>
          <p:cNvSpPr>
            <a:spLocks noGrp="1"/>
          </p:cNvSpPr>
          <p:nvPr>
            <p:ph type="sldNum" sz="quarter" idx="12"/>
          </p:nvPr>
        </p:nvSpPr>
        <p:spPr/>
        <p:txBody>
          <a:bodyPr/>
          <a:lstStyle/>
          <a:p>
            <a:fld id="{1450AE65-80BF-467E-8D94-24F8D9313383}" type="slidenum">
              <a:rPr lang="en-US" sz="1800" smtClean="0"/>
              <a:pPr/>
              <a:t>23</a:t>
            </a:fld>
            <a:endParaRPr lang="en-US" sz="1800" dirty="0"/>
          </a:p>
        </p:txBody>
      </p:sp>
    </p:spTree>
    <p:extLst>
      <p:ext uri="{BB962C8B-B14F-4D97-AF65-F5344CB8AC3E}">
        <p14:creationId xmlns:p14="http://schemas.microsoft.com/office/powerpoint/2010/main" val="267184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B8E0-5D9D-DD88-F092-8BD295EA5A18}"/>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C292FF85-A958-13E4-26FA-8C161D7BF146}"/>
              </a:ext>
            </a:extLst>
          </p:cNvPr>
          <p:cNvSpPr>
            <a:spLocks noGrp="1"/>
          </p:cNvSpPr>
          <p:nvPr>
            <p:ph idx="1"/>
          </p:nvPr>
        </p:nvSpPr>
        <p:spPr/>
        <p:txBody>
          <a:bodyPr>
            <a:normAutofit fontScale="92500"/>
          </a:bodyPr>
          <a:lstStyle/>
          <a:p>
            <a:pPr marL="0" marR="0">
              <a:tabLst>
                <a:tab pos="129540" algn="l"/>
                <a:tab pos="457200" algn="l"/>
              </a:tabLst>
            </a:pPr>
            <a:r>
              <a:rPr lang="en-US" sz="2800" dirty="0">
                <a:effectLst/>
                <a:latin typeface="Times New Roman" panose="02020603050405020304" pitchFamily="18" charset="0"/>
                <a:ea typeface="Times New Roman" panose="02020603050405020304" pitchFamily="18" charset="0"/>
              </a:rPr>
              <a:t> </a:t>
            </a:r>
            <a:r>
              <a:rPr lang="en-US" sz="3200" dirty="0">
                <a:effectLst/>
                <a:ea typeface="Cambria" panose="02040503050406030204" pitchFamily="18" charset="0"/>
              </a:rPr>
              <a:t>The </a:t>
            </a:r>
            <a:r>
              <a:rPr lang="en-US" sz="3200" dirty="0">
                <a:solidFill>
                  <a:srgbClr val="C00000"/>
                </a:solidFill>
                <a:effectLst/>
                <a:ea typeface="Cambria" panose="02040503050406030204" pitchFamily="18" charset="0"/>
              </a:rPr>
              <a:t>Roman </a:t>
            </a:r>
            <a:r>
              <a:rPr lang="en-US" sz="3200" dirty="0">
                <a:solidFill>
                  <a:srgbClr val="C00000"/>
                </a:solidFill>
                <a:ea typeface="Cambria" panose="02040503050406030204" pitchFamily="18" charset="0"/>
              </a:rPr>
              <a:t>Catholic </a:t>
            </a:r>
            <a:r>
              <a:rPr lang="en-US" sz="3200" dirty="0">
                <a:solidFill>
                  <a:srgbClr val="C00000"/>
                </a:solidFill>
                <a:effectLst/>
                <a:ea typeface="Cambria" panose="02040503050406030204" pitchFamily="18" charset="0"/>
              </a:rPr>
              <a:t>Church </a:t>
            </a:r>
            <a:r>
              <a:rPr lang="en-US" sz="3200" dirty="0">
                <a:effectLst/>
                <a:ea typeface="Cambria" panose="02040503050406030204" pitchFamily="18" charset="0"/>
              </a:rPr>
              <a:t>was obviously </a:t>
            </a:r>
            <a:r>
              <a:rPr lang="en-US" sz="3200" i="1" dirty="0">
                <a:effectLst/>
                <a:ea typeface="Cambria" panose="02040503050406030204" pitchFamily="18" charset="0"/>
              </a:rPr>
              <a:t>very upset </a:t>
            </a:r>
            <a:r>
              <a:rPr lang="en-US" sz="3200" dirty="0">
                <a:effectLst/>
                <a:ea typeface="Cambria" panose="02040503050406030204" pitchFamily="18" charset="0"/>
              </a:rPr>
              <a:t>with </a:t>
            </a:r>
            <a:r>
              <a:rPr lang="en-US" sz="3200" dirty="0">
                <a:solidFill>
                  <a:srgbClr val="C00000"/>
                </a:solidFill>
                <a:effectLst/>
                <a:ea typeface="Cambria" panose="02040503050406030204" pitchFamily="18" charset="0"/>
              </a:rPr>
              <a:t>Peter Walden </a:t>
            </a:r>
            <a:r>
              <a:rPr lang="en-US" sz="3200" dirty="0">
                <a:effectLst/>
                <a:ea typeface="Cambria" panose="02040503050406030204" pitchFamily="18" charset="0"/>
              </a:rPr>
              <a:t>and his followers, so much so he was </a:t>
            </a:r>
            <a:r>
              <a:rPr lang="en-US" sz="3200" i="1" dirty="0">
                <a:effectLst/>
                <a:ea typeface="Cambria" panose="02040503050406030204" pitchFamily="18" charset="0"/>
              </a:rPr>
              <a:t>excommunicated</a:t>
            </a:r>
            <a:r>
              <a:rPr lang="en-US" sz="3200" dirty="0">
                <a:effectLst/>
                <a:ea typeface="Cambria" panose="02040503050406030204" pitchFamily="18" charset="0"/>
              </a:rPr>
              <a:t> and</a:t>
            </a:r>
            <a:r>
              <a:rPr lang="en-US" sz="3200" i="1" dirty="0">
                <a:effectLst/>
                <a:ea typeface="Cambria" panose="02040503050406030204" pitchFamily="18" charset="0"/>
              </a:rPr>
              <a:t> forbidden </a:t>
            </a:r>
            <a:r>
              <a:rPr lang="en-US" sz="3200" dirty="0">
                <a:effectLst/>
                <a:ea typeface="Cambria" panose="02040503050406030204" pitchFamily="18" charset="0"/>
              </a:rPr>
              <a:t>to </a:t>
            </a:r>
            <a:r>
              <a:rPr lang="en-US" sz="3200" i="1" dirty="0">
                <a:effectLst/>
                <a:ea typeface="Cambria" panose="02040503050406030204" pitchFamily="18" charset="0"/>
              </a:rPr>
              <a:t>teach</a:t>
            </a:r>
            <a:r>
              <a:rPr lang="en-US" sz="3200" dirty="0">
                <a:effectLst/>
                <a:ea typeface="Cambria" panose="02040503050406030204" pitchFamily="18" charset="0"/>
              </a:rPr>
              <a:t> and </a:t>
            </a:r>
            <a:r>
              <a:rPr lang="en-US" sz="3200" i="1" dirty="0">
                <a:effectLst/>
                <a:ea typeface="Cambria" panose="02040503050406030204" pitchFamily="18" charset="0"/>
              </a:rPr>
              <a:t>preach</a:t>
            </a:r>
            <a:r>
              <a:rPr lang="en-US" sz="3200" dirty="0">
                <a:effectLst/>
                <a:ea typeface="Cambria" panose="02040503050406030204" pitchFamily="18" charset="0"/>
              </a:rPr>
              <a:t>. He did not do as </a:t>
            </a:r>
            <a:r>
              <a:rPr lang="en-US" sz="3200" i="1" dirty="0">
                <a:effectLst/>
                <a:ea typeface="Cambria" panose="02040503050406030204" pitchFamily="18" charset="0"/>
              </a:rPr>
              <a:t>directed</a:t>
            </a:r>
            <a:r>
              <a:rPr lang="en-US" sz="3200" dirty="0">
                <a:effectLst/>
                <a:ea typeface="Cambria" panose="02040503050406030204" pitchFamily="18" charset="0"/>
              </a:rPr>
              <a:t> and subsequently </a:t>
            </a:r>
            <a:r>
              <a:rPr lang="en-US" sz="3200" i="1" dirty="0">
                <a:effectLst/>
                <a:ea typeface="Cambria" panose="02040503050406030204" pitchFamily="18" charset="0"/>
              </a:rPr>
              <a:t>intense persecution</a:t>
            </a:r>
            <a:r>
              <a:rPr lang="en-US" sz="3200" dirty="0">
                <a:effectLst/>
                <a:ea typeface="Cambria" panose="02040503050406030204" pitchFamily="18" charset="0"/>
              </a:rPr>
              <a:t> was carried out by the </a:t>
            </a:r>
            <a:r>
              <a:rPr lang="en-US" sz="3200" dirty="0">
                <a:solidFill>
                  <a:srgbClr val="C00000"/>
                </a:solidFill>
                <a:effectLst/>
                <a:ea typeface="Cambria" panose="02040503050406030204" pitchFamily="18" charset="0"/>
              </a:rPr>
              <a:t>Roman Catholic Church</a:t>
            </a:r>
            <a:r>
              <a:rPr lang="en-US" sz="3200" dirty="0">
                <a:effectLst/>
                <a:ea typeface="Cambria" panose="02040503050406030204" pitchFamily="18" charset="0"/>
              </a:rPr>
              <a:t>, both in southeastern </a:t>
            </a:r>
            <a:r>
              <a:rPr lang="en-US" sz="3200" dirty="0">
                <a:solidFill>
                  <a:srgbClr val="C00000"/>
                </a:solidFill>
                <a:effectLst/>
                <a:ea typeface="Cambria" panose="02040503050406030204" pitchFamily="18" charset="0"/>
              </a:rPr>
              <a:t>France</a:t>
            </a:r>
            <a:r>
              <a:rPr lang="en-US" sz="3200" dirty="0">
                <a:effectLst/>
                <a:ea typeface="Cambria" panose="02040503050406030204" pitchFamily="18" charset="0"/>
              </a:rPr>
              <a:t> and </a:t>
            </a:r>
            <a:r>
              <a:rPr lang="en-US" sz="3200" dirty="0">
                <a:solidFill>
                  <a:srgbClr val="C00000"/>
                </a:solidFill>
                <a:effectLst/>
                <a:ea typeface="Cambria" panose="02040503050406030204" pitchFamily="18" charset="0"/>
              </a:rPr>
              <a:t>Spain</a:t>
            </a:r>
            <a:r>
              <a:rPr lang="en-US" sz="3200" dirty="0">
                <a:effectLst/>
                <a:ea typeface="Cambria" panose="02040503050406030204" pitchFamily="18" charset="0"/>
              </a:rPr>
              <a:t>. </a:t>
            </a:r>
          </a:p>
          <a:p>
            <a:pPr marL="0" marR="0">
              <a:tabLst>
                <a:tab pos="129540" algn="l"/>
                <a:tab pos="457200" algn="l"/>
              </a:tabLst>
            </a:pPr>
            <a:r>
              <a:rPr lang="en-US" sz="3200" dirty="0">
                <a:effectLst/>
                <a:ea typeface="Cambria" panose="02040503050406030204" pitchFamily="18" charset="0"/>
              </a:rPr>
              <a:t>More than 1 million </a:t>
            </a:r>
            <a:r>
              <a:rPr lang="en-US" sz="3200" dirty="0">
                <a:solidFill>
                  <a:srgbClr val="C00000"/>
                </a:solidFill>
                <a:effectLst/>
                <a:ea typeface="Cambria" panose="02040503050406030204" pitchFamily="18" charset="0"/>
              </a:rPr>
              <a:t>Waldensians </a:t>
            </a:r>
            <a:r>
              <a:rPr lang="en-US" sz="3200" dirty="0">
                <a:effectLst/>
                <a:ea typeface="Cambria" panose="02040503050406030204" pitchFamily="18" charset="0"/>
              </a:rPr>
              <a:t>were </a:t>
            </a:r>
            <a:r>
              <a:rPr lang="en-US" sz="3200" i="1" dirty="0">
                <a:effectLst/>
                <a:ea typeface="Cambria" panose="02040503050406030204" pitchFamily="18" charset="0"/>
              </a:rPr>
              <a:t>killed</a:t>
            </a:r>
            <a:r>
              <a:rPr lang="en-US" sz="3200" dirty="0">
                <a:effectLst/>
                <a:ea typeface="Cambria" panose="02040503050406030204" pitchFamily="18" charset="0"/>
              </a:rPr>
              <a:t>, by various means, in vain attempts to </a:t>
            </a:r>
            <a:r>
              <a:rPr lang="en-US" sz="3200" i="1" dirty="0">
                <a:effectLst/>
                <a:ea typeface="Cambria" panose="02040503050406030204" pitchFamily="18" charset="0"/>
              </a:rPr>
              <a:t>stamp them out</a:t>
            </a:r>
            <a:r>
              <a:rPr lang="en-US" sz="3200" dirty="0">
                <a:effectLst/>
                <a:ea typeface="Cambria" panose="02040503050406030204" pitchFamily="18" charset="0"/>
              </a:rPr>
              <a:t>. </a:t>
            </a:r>
          </a:p>
          <a:p>
            <a:pPr marL="0" marR="0">
              <a:tabLst>
                <a:tab pos="129540" algn="l"/>
                <a:tab pos="457200" algn="l"/>
              </a:tabLst>
            </a:pPr>
            <a:r>
              <a:rPr lang="en-US" sz="3200" dirty="0">
                <a:solidFill>
                  <a:srgbClr val="C00000"/>
                </a:solidFill>
                <a:effectLst/>
                <a:ea typeface="Cambria" panose="02040503050406030204" pitchFamily="18" charset="0"/>
              </a:rPr>
              <a:t>Peter</a:t>
            </a:r>
            <a:r>
              <a:rPr lang="en-US" sz="3200" dirty="0">
                <a:effectLst/>
                <a:ea typeface="Cambria" panose="02040503050406030204" pitchFamily="18" charset="0"/>
              </a:rPr>
              <a:t> </a:t>
            </a:r>
            <a:r>
              <a:rPr lang="en-US" sz="3200" i="1" dirty="0">
                <a:effectLst/>
                <a:ea typeface="Cambria" panose="02040503050406030204" pitchFamily="18" charset="0"/>
              </a:rPr>
              <a:t>died</a:t>
            </a:r>
            <a:r>
              <a:rPr lang="en-US" sz="3200" dirty="0">
                <a:effectLst/>
                <a:ea typeface="Cambria" panose="02040503050406030204" pitchFamily="18" charset="0"/>
              </a:rPr>
              <a:t> naturally, in the Alps.</a:t>
            </a:r>
          </a:p>
          <a:p>
            <a:pPr marL="0" marR="0">
              <a:tabLst>
                <a:tab pos="129540" algn="l"/>
                <a:tab pos="457200" algn="l"/>
              </a:tabLst>
            </a:pPr>
            <a:r>
              <a:rPr lang="en-US" sz="3200" dirty="0">
                <a:effectLst/>
                <a:ea typeface="Cambria" panose="02040503050406030204" pitchFamily="18" charset="0"/>
              </a:rPr>
              <a:t>There are still </a:t>
            </a:r>
            <a:r>
              <a:rPr lang="en-US" sz="3200" dirty="0">
                <a:solidFill>
                  <a:srgbClr val="C00000"/>
                </a:solidFill>
                <a:effectLst/>
                <a:ea typeface="Cambria" panose="02040503050406030204" pitchFamily="18" charset="0"/>
              </a:rPr>
              <a:t>Waldensians</a:t>
            </a:r>
            <a:r>
              <a:rPr lang="en-US" sz="3200" i="1" dirty="0">
                <a:effectLst/>
                <a:ea typeface="Cambria" panose="02040503050406030204" pitchFamily="18" charset="0"/>
              </a:rPr>
              <a:t> living </a:t>
            </a:r>
            <a:r>
              <a:rPr lang="en-US" sz="3200" dirty="0">
                <a:effectLst/>
                <a:ea typeface="Cambria" panose="02040503050406030204" pitchFamily="18" charset="0"/>
              </a:rPr>
              <a:t>in the </a:t>
            </a:r>
            <a:r>
              <a:rPr lang="en-US" sz="3200" dirty="0">
                <a:solidFill>
                  <a:srgbClr val="C00000"/>
                </a:solidFill>
                <a:effectLst/>
                <a:ea typeface="Cambria" panose="02040503050406030204" pitchFamily="18" charset="0"/>
              </a:rPr>
              <a:t>Alpine area</a:t>
            </a:r>
            <a:r>
              <a:rPr lang="en-US" sz="3200" dirty="0">
                <a:effectLst/>
                <a:ea typeface="Cambria" panose="02040503050406030204" pitchFamily="18" charset="0"/>
              </a:rPr>
              <a:t>.</a:t>
            </a:r>
            <a:endParaRPr lang="en-US" sz="3200" dirty="0">
              <a:ea typeface="Cambria" panose="02040503050406030204" pitchFamily="18" charset="0"/>
            </a:endParaRPr>
          </a:p>
        </p:txBody>
      </p:sp>
      <p:sp>
        <p:nvSpPr>
          <p:cNvPr id="5" name="Footer Placeholder 4">
            <a:extLst>
              <a:ext uri="{FF2B5EF4-FFF2-40B4-BE49-F238E27FC236}">
                <a16:creationId xmlns:a16="http://schemas.microsoft.com/office/drawing/2014/main" id="{5A5350EA-94C6-B072-7844-C33397988F3F}"/>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971B7CAC-D71C-729F-3CFA-B03782DEEBDF}"/>
              </a:ext>
            </a:extLst>
          </p:cNvPr>
          <p:cNvSpPr>
            <a:spLocks noGrp="1"/>
          </p:cNvSpPr>
          <p:nvPr>
            <p:ph type="sldNum" sz="quarter" idx="12"/>
          </p:nvPr>
        </p:nvSpPr>
        <p:spPr/>
        <p:txBody>
          <a:bodyPr/>
          <a:lstStyle/>
          <a:p>
            <a:fld id="{1450AE65-80BF-467E-8D94-24F8D9313383}" type="slidenum">
              <a:rPr lang="en-US" sz="1800" smtClean="0"/>
              <a:t>24</a:t>
            </a:fld>
            <a:endParaRPr lang="en-US" sz="1800" dirty="0"/>
          </a:p>
        </p:txBody>
      </p:sp>
    </p:spTree>
    <p:extLst>
      <p:ext uri="{BB962C8B-B14F-4D97-AF65-F5344CB8AC3E}">
        <p14:creationId xmlns:p14="http://schemas.microsoft.com/office/powerpoint/2010/main" val="356699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27FC0-299B-C16E-B51B-59C840BD0B28}"/>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800355B4-6CCA-3520-87E7-5E06A3D1C706}"/>
              </a:ext>
            </a:extLst>
          </p:cNvPr>
          <p:cNvSpPr>
            <a:spLocks noGrp="1"/>
          </p:cNvSpPr>
          <p:nvPr>
            <p:ph sz="half" idx="1"/>
          </p:nvPr>
        </p:nvSpPr>
        <p:spPr>
          <a:xfrm>
            <a:off x="582706" y="1825625"/>
            <a:ext cx="7826188" cy="4667250"/>
          </a:xfrm>
        </p:spPr>
        <p:txBody>
          <a:bodyPr>
            <a:normAutofit/>
          </a:bodyPr>
          <a:lstStyle/>
          <a:p>
            <a:r>
              <a:rPr lang="en-US" sz="3200" dirty="0">
                <a:solidFill>
                  <a:srgbClr val="C00000"/>
                </a:solidFill>
              </a:rPr>
              <a:t>John Wycliffe </a:t>
            </a:r>
            <a:r>
              <a:rPr lang="en-US" sz="3200" dirty="0"/>
              <a:t>(1320? - 84) was an English </a:t>
            </a:r>
            <a:r>
              <a:rPr lang="en-US" sz="3200" dirty="0">
                <a:solidFill>
                  <a:srgbClr val="C00000"/>
                </a:solidFill>
              </a:rPr>
              <a:t>priest</a:t>
            </a:r>
            <a:r>
              <a:rPr lang="en-US" sz="3200" dirty="0"/>
              <a:t> and </a:t>
            </a:r>
            <a:r>
              <a:rPr lang="en-US" sz="3200" dirty="0">
                <a:solidFill>
                  <a:srgbClr val="C00000"/>
                </a:solidFill>
              </a:rPr>
              <a:t>reformer</a:t>
            </a:r>
            <a:r>
              <a:rPr lang="en-US" sz="3200" dirty="0"/>
              <a:t> who, in later years, had a </a:t>
            </a:r>
            <a:r>
              <a:rPr lang="en-US" sz="3200" i="1" dirty="0"/>
              <a:t>big influence </a:t>
            </a:r>
            <a:r>
              <a:rPr lang="en-US" sz="3200" dirty="0"/>
              <a:t>on </a:t>
            </a:r>
            <a:r>
              <a:rPr lang="en-US" sz="3200" dirty="0">
                <a:solidFill>
                  <a:srgbClr val="C00000"/>
                </a:solidFill>
              </a:rPr>
              <a:t>Jan Hus</a:t>
            </a:r>
            <a:r>
              <a:rPr lang="en-US" sz="3200" dirty="0"/>
              <a:t>, and eventually, </a:t>
            </a:r>
            <a:r>
              <a:rPr lang="en-US" sz="3200" dirty="0">
                <a:solidFill>
                  <a:srgbClr val="C00000"/>
                </a:solidFill>
              </a:rPr>
              <a:t>Martin Luther</a:t>
            </a:r>
            <a:r>
              <a:rPr lang="en-US" sz="3200" dirty="0"/>
              <a:t>. </a:t>
            </a:r>
          </a:p>
          <a:p>
            <a:r>
              <a:rPr lang="en-US" sz="3200" dirty="0"/>
              <a:t>After </a:t>
            </a:r>
            <a:r>
              <a:rPr lang="en-US" sz="3200" i="1" dirty="0"/>
              <a:t>graduating</a:t>
            </a:r>
            <a:r>
              <a:rPr lang="en-US" sz="3200" dirty="0"/>
              <a:t> from </a:t>
            </a:r>
            <a:r>
              <a:rPr lang="en-US" sz="3200" dirty="0">
                <a:solidFill>
                  <a:srgbClr val="C00000"/>
                </a:solidFill>
              </a:rPr>
              <a:t>Oxford University</a:t>
            </a:r>
            <a:r>
              <a:rPr lang="en-US" sz="3200" dirty="0"/>
              <a:t>, he became a </a:t>
            </a:r>
            <a:r>
              <a:rPr lang="en-US" sz="3200" i="1" dirty="0"/>
              <a:t>teacher</a:t>
            </a:r>
            <a:r>
              <a:rPr lang="en-US" sz="3200" dirty="0"/>
              <a:t> there. His first </a:t>
            </a:r>
            <a:r>
              <a:rPr lang="en-US" sz="3200" dirty="0">
                <a:solidFill>
                  <a:srgbClr val="C00000"/>
                </a:solidFill>
              </a:rPr>
              <a:t>pope</a:t>
            </a:r>
            <a:r>
              <a:rPr lang="en-US" sz="3200" dirty="0"/>
              <a:t> run-in was over the </a:t>
            </a:r>
            <a:r>
              <a:rPr lang="en-US" sz="3200" dirty="0">
                <a:solidFill>
                  <a:srgbClr val="C00000"/>
                </a:solidFill>
              </a:rPr>
              <a:t>pope’s</a:t>
            </a:r>
            <a:r>
              <a:rPr lang="en-US" sz="3200" dirty="0"/>
              <a:t> claim to the right to </a:t>
            </a:r>
            <a:r>
              <a:rPr lang="en-US" sz="3200" i="1" dirty="0"/>
              <a:t>levy</a:t>
            </a:r>
            <a:r>
              <a:rPr lang="en-US" sz="3200" dirty="0"/>
              <a:t> </a:t>
            </a:r>
            <a:r>
              <a:rPr lang="en-US" sz="3200" dirty="0">
                <a:solidFill>
                  <a:srgbClr val="C00000"/>
                </a:solidFill>
              </a:rPr>
              <a:t>church taxes</a:t>
            </a:r>
            <a:r>
              <a:rPr lang="en-US" sz="3200" dirty="0"/>
              <a:t>, plus the </a:t>
            </a:r>
            <a:r>
              <a:rPr lang="en-US" sz="3200" i="1" dirty="0"/>
              <a:t>appointment</a:t>
            </a:r>
            <a:r>
              <a:rPr lang="en-US" sz="3200" dirty="0"/>
              <a:t> of men to </a:t>
            </a:r>
            <a:r>
              <a:rPr lang="en-US" sz="3200" dirty="0">
                <a:solidFill>
                  <a:srgbClr val="C00000"/>
                </a:solidFill>
              </a:rPr>
              <a:t>church offices</a:t>
            </a:r>
            <a:r>
              <a:rPr lang="en-US" sz="3200" dirty="0"/>
              <a:t>, without asking the </a:t>
            </a:r>
            <a:r>
              <a:rPr lang="en-US" sz="3200" dirty="0">
                <a:solidFill>
                  <a:srgbClr val="C00000"/>
                </a:solidFill>
              </a:rPr>
              <a:t>King</a:t>
            </a:r>
            <a:r>
              <a:rPr lang="en-US" sz="3200" dirty="0"/>
              <a:t>.</a:t>
            </a:r>
          </a:p>
          <a:p>
            <a:endParaRPr lang="en-US" sz="3200" dirty="0"/>
          </a:p>
        </p:txBody>
      </p:sp>
      <p:sp>
        <p:nvSpPr>
          <p:cNvPr id="5" name="Footer Placeholder 4">
            <a:extLst>
              <a:ext uri="{FF2B5EF4-FFF2-40B4-BE49-F238E27FC236}">
                <a16:creationId xmlns:a16="http://schemas.microsoft.com/office/drawing/2014/main" id="{F808FB5D-A2A6-E54D-CA59-0B0569036339}"/>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F99F925A-B6A7-DC7D-569E-15E6916BF0CE}"/>
              </a:ext>
            </a:extLst>
          </p:cNvPr>
          <p:cNvSpPr>
            <a:spLocks noGrp="1"/>
          </p:cNvSpPr>
          <p:nvPr>
            <p:ph type="sldNum" sz="quarter" idx="12"/>
          </p:nvPr>
        </p:nvSpPr>
        <p:spPr/>
        <p:txBody>
          <a:bodyPr/>
          <a:lstStyle/>
          <a:p>
            <a:fld id="{1450AE65-80BF-467E-8D94-24F8D9313383}" type="slidenum">
              <a:rPr lang="en-US" smtClean="0"/>
              <a:t>25</a:t>
            </a:fld>
            <a:endParaRPr lang="en-US"/>
          </a:p>
        </p:txBody>
      </p:sp>
      <p:pic>
        <p:nvPicPr>
          <p:cNvPr id="15" name="Content Placeholder 14">
            <a:extLst>
              <a:ext uri="{FF2B5EF4-FFF2-40B4-BE49-F238E27FC236}">
                <a16:creationId xmlns:a16="http://schemas.microsoft.com/office/drawing/2014/main" id="{1B8A360E-2B45-F98E-F773-73C4EA4F320D}"/>
              </a:ext>
            </a:extLst>
          </p:cNvPr>
          <p:cNvPicPr>
            <a:picLocks noGrp="1" noChangeAspect="1"/>
          </p:cNvPicPr>
          <p:nvPr>
            <p:ph sz="half" idx="2"/>
          </p:nvPr>
        </p:nvPicPr>
        <p:blipFill>
          <a:blip r:embed="rId3"/>
          <a:stretch>
            <a:fillRect/>
          </a:stretch>
        </p:blipFill>
        <p:spPr>
          <a:xfrm>
            <a:off x="8408894" y="1690687"/>
            <a:ext cx="3048000" cy="3341969"/>
          </a:xfrm>
          <a:prstGeom prst="rect">
            <a:avLst/>
          </a:prstGeom>
        </p:spPr>
      </p:pic>
    </p:spTree>
    <p:extLst>
      <p:ext uri="{BB962C8B-B14F-4D97-AF65-F5344CB8AC3E}">
        <p14:creationId xmlns:p14="http://schemas.microsoft.com/office/powerpoint/2010/main" val="18232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C6482B-F03F-BD1B-06BF-40698DAC61FD}"/>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Reformers of the Western Church, i.e. Roman Catholic Church</a:t>
            </a:r>
            <a:endParaRPr lang="en-US" dirty="0"/>
          </a:p>
        </p:txBody>
      </p:sp>
      <p:sp>
        <p:nvSpPr>
          <p:cNvPr id="8" name="Content Placeholder 7">
            <a:extLst>
              <a:ext uri="{FF2B5EF4-FFF2-40B4-BE49-F238E27FC236}">
                <a16:creationId xmlns:a16="http://schemas.microsoft.com/office/drawing/2014/main" id="{32539DC6-1115-5273-7CD5-85112C02008F}"/>
              </a:ext>
            </a:extLst>
          </p:cNvPr>
          <p:cNvSpPr>
            <a:spLocks noGrp="1"/>
          </p:cNvSpPr>
          <p:nvPr>
            <p:ph idx="1"/>
          </p:nvPr>
        </p:nvSpPr>
        <p:spPr>
          <a:xfrm>
            <a:off x="838200" y="1825625"/>
            <a:ext cx="10515600" cy="4667250"/>
          </a:xfrm>
        </p:spPr>
        <p:txBody>
          <a:bodyPr>
            <a:normAutofit lnSpcReduction="10000"/>
          </a:bodyPr>
          <a:lstStyle/>
          <a:p>
            <a:r>
              <a:rPr lang="en-US" sz="3200" dirty="0"/>
              <a:t>In 1377 he was </a:t>
            </a:r>
            <a:r>
              <a:rPr lang="en-US" sz="3200" i="1" dirty="0"/>
              <a:t>brought to </a:t>
            </a:r>
            <a:r>
              <a:rPr lang="en-US" sz="3200" dirty="0"/>
              <a:t>trial before the </a:t>
            </a:r>
            <a:r>
              <a:rPr lang="en-US" sz="3200" dirty="0">
                <a:solidFill>
                  <a:srgbClr val="C00000"/>
                </a:solidFill>
              </a:rPr>
              <a:t>Archbishop of Canterbury</a:t>
            </a:r>
            <a:r>
              <a:rPr lang="en-US" sz="3200" dirty="0"/>
              <a:t> and the </a:t>
            </a:r>
            <a:r>
              <a:rPr lang="en-US" sz="3200" dirty="0">
                <a:solidFill>
                  <a:srgbClr val="C00000"/>
                </a:solidFill>
              </a:rPr>
              <a:t>Bishop of London</a:t>
            </a:r>
            <a:r>
              <a:rPr lang="en-US" sz="3200" dirty="0"/>
              <a:t>, where he </a:t>
            </a:r>
            <a:r>
              <a:rPr lang="en-US" sz="3200" i="1" dirty="0"/>
              <a:t>escaped</a:t>
            </a:r>
            <a:r>
              <a:rPr lang="en-US" sz="3200" dirty="0"/>
              <a:t> punishment due to the </a:t>
            </a:r>
            <a:r>
              <a:rPr lang="en-US" sz="3200" i="1" dirty="0"/>
              <a:t>efforts</a:t>
            </a:r>
            <a:r>
              <a:rPr lang="en-US" sz="3200" dirty="0"/>
              <a:t> of his high-placed royal supporters in </a:t>
            </a:r>
            <a:r>
              <a:rPr lang="en-US" sz="3200" dirty="0">
                <a:solidFill>
                  <a:srgbClr val="C00000"/>
                </a:solidFill>
              </a:rPr>
              <a:t>London</a:t>
            </a:r>
            <a:r>
              <a:rPr lang="en-US" sz="3200" dirty="0"/>
              <a:t>.</a:t>
            </a:r>
          </a:p>
          <a:p>
            <a:r>
              <a:rPr lang="en-US" sz="3200" dirty="0"/>
              <a:t>The </a:t>
            </a:r>
            <a:r>
              <a:rPr lang="en-US" sz="3200" dirty="0">
                <a:solidFill>
                  <a:srgbClr val="C00000"/>
                </a:solidFill>
              </a:rPr>
              <a:t>pope</a:t>
            </a:r>
            <a:r>
              <a:rPr lang="en-US" sz="3200" dirty="0"/>
              <a:t> </a:t>
            </a:r>
            <a:r>
              <a:rPr lang="en-US" sz="3200" i="1" dirty="0"/>
              <a:t>condemned</a:t>
            </a:r>
            <a:r>
              <a:rPr lang="en-US" sz="3200" dirty="0"/>
              <a:t> his </a:t>
            </a:r>
            <a:r>
              <a:rPr lang="en-US" sz="3200" i="1" dirty="0"/>
              <a:t>teachings</a:t>
            </a:r>
            <a:r>
              <a:rPr lang="en-US" sz="3200" dirty="0"/>
              <a:t> at </a:t>
            </a:r>
            <a:r>
              <a:rPr lang="en-US" sz="3200" dirty="0">
                <a:solidFill>
                  <a:srgbClr val="C00000"/>
                </a:solidFill>
              </a:rPr>
              <a:t>Oxford</a:t>
            </a:r>
            <a:r>
              <a:rPr lang="en-US" sz="3200" dirty="0"/>
              <a:t>, but he </a:t>
            </a:r>
            <a:r>
              <a:rPr lang="en-US" sz="3200" i="1" dirty="0"/>
              <a:t>continued</a:t>
            </a:r>
            <a:r>
              <a:rPr lang="en-US" sz="3200" dirty="0"/>
              <a:t> to </a:t>
            </a:r>
            <a:r>
              <a:rPr lang="en-US" sz="3200" i="1" dirty="0"/>
              <a:t>preach aggressively </a:t>
            </a:r>
            <a:r>
              <a:rPr lang="en-US" sz="3200" dirty="0"/>
              <a:t>and without fear, all the while defending his attacks on church practices and beliefs.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dirty="0"/>
              <a:t>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When his </a:t>
            </a:r>
            <a:r>
              <a:rPr kumimoji="0" lang="en-US" sz="3000" b="0" i="1" u="none" strike="noStrike" kern="1200" cap="none" spc="0" normalizeH="0" baseline="0" noProof="0" dirty="0">
                <a:ln>
                  <a:noFill/>
                </a:ln>
                <a:solidFill>
                  <a:prstClr val="black"/>
                </a:solidFill>
                <a:effectLst/>
                <a:uLnTx/>
                <a:uFillTx/>
                <a:latin typeface="Calibri" panose="020F0502020204030204"/>
                <a:ea typeface="+mn-ea"/>
                <a:cs typeface="+mn-cs"/>
              </a:rPr>
              <a:t>attacks</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strayed from </a:t>
            </a:r>
            <a:r>
              <a:rPr kumimoji="0" lang="en-US" sz="3000" b="0" i="0" u="none" strike="noStrike" kern="1200" cap="none" spc="0" normalizeH="0" baseline="0" noProof="0" dirty="0">
                <a:ln>
                  <a:noFill/>
                </a:ln>
                <a:solidFill>
                  <a:srgbClr val="C00000"/>
                </a:solidFill>
                <a:effectLst/>
                <a:uLnTx/>
                <a:uFillTx/>
                <a:latin typeface="Calibri" panose="020F0502020204030204"/>
                <a:ea typeface="+mn-ea"/>
                <a:cs typeface="+mn-cs"/>
              </a:rPr>
              <a:t>rich churchmen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and started to include the </a:t>
            </a:r>
            <a:r>
              <a:rPr kumimoji="0" lang="en-US" sz="3000" b="0" i="0" u="none" strike="noStrike" kern="1200" cap="none" spc="0" normalizeH="0" baseline="0" noProof="0" dirty="0">
                <a:ln>
                  <a:noFill/>
                </a:ln>
                <a:solidFill>
                  <a:srgbClr val="C00000"/>
                </a:solidFill>
                <a:effectLst/>
                <a:uLnTx/>
                <a:uFillTx/>
                <a:latin typeface="Calibri" panose="020F0502020204030204"/>
                <a:ea typeface="+mn-ea"/>
                <a:cs typeface="+mn-cs"/>
              </a:rPr>
              <a:t>rich nobility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who </a:t>
            </a:r>
            <a:r>
              <a:rPr kumimoji="0" lang="en-US" sz="3000" b="0" i="1" u="none" strike="noStrike" kern="1200" cap="none" spc="0" normalizeH="0" baseline="0" noProof="0" dirty="0">
                <a:ln>
                  <a:noFill/>
                </a:ln>
                <a:solidFill>
                  <a:prstClr val="black"/>
                </a:solidFill>
                <a:effectLst/>
                <a:uLnTx/>
                <a:uFillTx/>
                <a:latin typeface="Calibri" panose="020F0502020204030204"/>
                <a:ea typeface="+mn-ea"/>
                <a:cs typeface="+mn-cs"/>
              </a:rPr>
              <a:t>fell into </a:t>
            </a:r>
            <a:r>
              <a:rPr kumimoji="0" lang="en-US" sz="3000" b="0" i="0" u="none" strike="noStrike" kern="1200" cap="none" spc="0" normalizeH="0" baseline="0" noProof="0" dirty="0">
                <a:ln>
                  <a:noFill/>
                </a:ln>
                <a:solidFill>
                  <a:srgbClr val="C00000"/>
                </a:solidFill>
                <a:effectLst/>
                <a:uLnTx/>
                <a:uFillTx/>
                <a:latin typeface="Calibri" panose="020F0502020204030204"/>
                <a:ea typeface="+mn-ea"/>
                <a:cs typeface="+mn-cs"/>
              </a:rPr>
              <a:t>sin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Their support started to </a:t>
            </a:r>
            <a:r>
              <a:rPr kumimoji="0" lang="en-US" sz="3000" b="0" i="1" u="none" strike="noStrike" kern="1200" cap="none" spc="0" normalizeH="0" baseline="0" noProof="0" dirty="0">
                <a:ln>
                  <a:noFill/>
                </a:ln>
                <a:solidFill>
                  <a:prstClr val="black"/>
                </a:solidFill>
                <a:effectLst/>
                <a:uLnTx/>
                <a:uFillTx/>
                <a:latin typeface="Calibri" panose="020F0502020204030204"/>
                <a:ea typeface="+mn-ea"/>
                <a:cs typeface="+mn-cs"/>
              </a:rPr>
              <a:t>wane</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sz="3200" dirty="0"/>
          </a:p>
          <a:p>
            <a:endParaRPr lang="en-US" sz="3200" dirty="0"/>
          </a:p>
          <a:p>
            <a:endParaRPr lang="en-US" dirty="0"/>
          </a:p>
        </p:txBody>
      </p:sp>
      <p:sp>
        <p:nvSpPr>
          <p:cNvPr id="5" name="Footer Placeholder 4">
            <a:extLst>
              <a:ext uri="{FF2B5EF4-FFF2-40B4-BE49-F238E27FC236}">
                <a16:creationId xmlns:a16="http://schemas.microsoft.com/office/drawing/2014/main" id="{5C129EB0-18A1-7FCC-0283-092A07A4AB3E}"/>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F07B776D-39C5-47FB-1109-543546F80794}"/>
              </a:ext>
            </a:extLst>
          </p:cNvPr>
          <p:cNvSpPr>
            <a:spLocks noGrp="1"/>
          </p:cNvSpPr>
          <p:nvPr>
            <p:ph type="sldNum" sz="quarter" idx="12"/>
          </p:nvPr>
        </p:nvSpPr>
        <p:spPr/>
        <p:txBody>
          <a:bodyPr/>
          <a:lstStyle/>
          <a:p>
            <a:fld id="{1450AE65-80BF-467E-8D94-24F8D9313383}" type="slidenum">
              <a:rPr lang="en-US" sz="1600" smtClean="0"/>
              <a:pPr/>
              <a:t>26</a:t>
            </a:fld>
            <a:endParaRPr lang="en-US" sz="1600" dirty="0"/>
          </a:p>
        </p:txBody>
      </p:sp>
    </p:spTree>
    <p:extLst>
      <p:ext uri="{BB962C8B-B14F-4D97-AF65-F5344CB8AC3E}">
        <p14:creationId xmlns:p14="http://schemas.microsoft.com/office/powerpoint/2010/main" val="282628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4334-DF1D-D35B-2364-972929E2E612}"/>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2D5B2699-5696-DD28-E0AB-B78A5E8D9EF5}"/>
              </a:ext>
            </a:extLst>
          </p:cNvPr>
          <p:cNvSpPr>
            <a:spLocks noGrp="1"/>
          </p:cNvSpPr>
          <p:nvPr>
            <p:ph idx="1"/>
          </p:nvPr>
        </p:nvSpPr>
        <p:spPr>
          <a:xfrm>
            <a:off x="838200" y="1825624"/>
            <a:ext cx="10515600" cy="4530725"/>
          </a:xfrm>
        </p:spPr>
        <p:txBody>
          <a:bodyPr>
            <a:normAutofit/>
          </a:bodyPr>
          <a:lstStyle/>
          <a:p>
            <a:r>
              <a:rPr lang="en-US" sz="3200" dirty="0"/>
              <a:t>Following </a:t>
            </a:r>
            <a:r>
              <a:rPr lang="en-US" sz="3200" dirty="0">
                <a:solidFill>
                  <a:srgbClr val="C00000"/>
                </a:solidFill>
              </a:rPr>
              <a:t>Wycliffe’s</a:t>
            </a:r>
            <a:r>
              <a:rPr lang="en-US" sz="3200" dirty="0"/>
              <a:t> </a:t>
            </a:r>
            <a:r>
              <a:rPr lang="en-US" sz="3200" i="1" dirty="0"/>
              <a:t>teachings</a:t>
            </a:r>
            <a:r>
              <a:rPr lang="en-US" sz="3200" dirty="0"/>
              <a:t>, a new group called the </a:t>
            </a:r>
            <a:r>
              <a:rPr lang="en-US" sz="3200" dirty="0">
                <a:solidFill>
                  <a:srgbClr val="C00000"/>
                </a:solidFill>
              </a:rPr>
              <a:t>Lollards</a:t>
            </a:r>
            <a:r>
              <a:rPr lang="en-US" sz="3200" dirty="0"/>
              <a:t> formed. They </a:t>
            </a:r>
            <a:r>
              <a:rPr lang="en-US" sz="3200" i="1" dirty="0"/>
              <a:t>emphasized</a:t>
            </a:r>
            <a:r>
              <a:rPr lang="en-US" sz="3200" dirty="0"/>
              <a:t> personal faith and</a:t>
            </a:r>
            <a:r>
              <a:rPr lang="en-US" sz="3200" i="1" dirty="0"/>
              <a:t> rejected </a:t>
            </a:r>
            <a:r>
              <a:rPr lang="en-US" sz="3200" dirty="0"/>
              <a:t>church practices and beliefs that they claimed had no basis in the </a:t>
            </a:r>
            <a:r>
              <a:rPr lang="en-US" sz="3200" dirty="0">
                <a:solidFill>
                  <a:srgbClr val="C00000"/>
                </a:solidFill>
              </a:rPr>
              <a:t>Bible</a:t>
            </a:r>
            <a:r>
              <a:rPr lang="en-US" sz="3200" dirty="0"/>
              <a:t>. </a:t>
            </a:r>
          </a:p>
          <a:p>
            <a:r>
              <a:rPr lang="en-US" sz="3200" dirty="0"/>
              <a:t>They believed that all men should have free access to the </a:t>
            </a:r>
            <a:r>
              <a:rPr lang="en-US" sz="3200" dirty="0">
                <a:solidFill>
                  <a:srgbClr val="C00000"/>
                </a:solidFill>
              </a:rPr>
              <a:t>Scriptures</a:t>
            </a:r>
            <a:r>
              <a:rPr lang="en-US" sz="3200" dirty="0"/>
              <a:t> in their own language. Wycliffe was responsible for the </a:t>
            </a:r>
            <a:r>
              <a:rPr lang="en-US" sz="3200" i="1" dirty="0"/>
              <a:t>translation</a:t>
            </a:r>
            <a:r>
              <a:rPr lang="en-US" sz="3200" dirty="0"/>
              <a:t> of the </a:t>
            </a:r>
            <a:r>
              <a:rPr lang="en-US" sz="3200" dirty="0">
                <a:solidFill>
                  <a:srgbClr val="C00000"/>
                </a:solidFill>
              </a:rPr>
              <a:t>Latin Bible </a:t>
            </a:r>
            <a:r>
              <a:rPr lang="en-US" sz="3200" dirty="0"/>
              <a:t>into English.</a:t>
            </a:r>
          </a:p>
          <a:p>
            <a:r>
              <a:rPr lang="en-US" sz="3200" dirty="0"/>
              <a:t>The end of his </a:t>
            </a:r>
            <a:r>
              <a:rPr lang="en-US" sz="3200" i="1" dirty="0"/>
              <a:t>movement</a:t>
            </a:r>
            <a:r>
              <a:rPr lang="en-US" sz="3200" dirty="0"/>
              <a:t> came after the </a:t>
            </a:r>
            <a:r>
              <a:rPr lang="en-US" sz="3200" dirty="0">
                <a:solidFill>
                  <a:srgbClr val="C00000"/>
                </a:solidFill>
              </a:rPr>
              <a:t>Peasants’ revolt </a:t>
            </a:r>
            <a:r>
              <a:rPr lang="en-US" sz="3200" dirty="0"/>
              <a:t>of 1381 over the </a:t>
            </a:r>
            <a:r>
              <a:rPr lang="en-US" sz="3200" i="1" dirty="0"/>
              <a:t>imposition</a:t>
            </a:r>
            <a:r>
              <a:rPr lang="en-US" sz="3200" dirty="0"/>
              <a:t> of the unpopular </a:t>
            </a:r>
            <a:r>
              <a:rPr lang="en-US" sz="3200" dirty="0">
                <a:solidFill>
                  <a:srgbClr val="C00000"/>
                </a:solidFill>
              </a:rPr>
              <a:t>poll tax </a:t>
            </a:r>
            <a:r>
              <a:rPr lang="en-US" sz="3200" dirty="0"/>
              <a:t>of 1380.</a:t>
            </a:r>
          </a:p>
        </p:txBody>
      </p:sp>
      <p:sp>
        <p:nvSpPr>
          <p:cNvPr id="5" name="Footer Placeholder 4">
            <a:extLst>
              <a:ext uri="{FF2B5EF4-FFF2-40B4-BE49-F238E27FC236}">
                <a16:creationId xmlns:a16="http://schemas.microsoft.com/office/drawing/2014/main" id="{40E27EBF-6B7A-B982-8F16-D7EA0F8280B6}"/>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60621184-CDD1-587D-535A-0842AB39549A}"/>
              </a:ext>
            </a:extLst>
          </p:cNvPr>
          <p:cNvSpPr>
            <a:spLocks noGrp="1"/>
          </p:cNvSpPr>
          <p:nvPr>
            <p:ph type="sldNum" sz="quarter" idx="12"/>
          </p:nvPr>
        </p:nvSpPr>
        <p:spPr/>
        <p:txBody>
          <a:bodyPr/>
          <a:lstStyle/>
          <a:p>
            <a:fld id="{1450AE65-80BF-467E-8D94-24F8D9313383}" type="slidenum">
              <a:rPr lang="en-US" sz="1600" smtClean="0"/>
              <a:t>27</a:t>
            </a:fld>
            <a:endParaRPr lang="en-US" sz="1600" dirty="0"/>
          </a:p>
        </p:txBody>
      </p:sp>
    </p:spTree>
    <p:extLst>
      <p:ext uri="{BB962C8B-B14F-4D97-AF65-F5344CB8AC3E}">
        <p14:creationId xmlns:p14="http://schemas.microsoft.com/office/powerpoint/2010/main" val="360087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BD198-DEBB-6ABC-7AFF-6501D57F468B}"/>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6EA08181-C872-1ACD-0F89-7348C296D5CC}"/>
              </a:ext>
            </a:extLst>
          </p:cNvPr>
          <p:cNvSpPr>
            <a:spLocks noGrp="1"/>
          </p:cNvSpPr>
          <p:nvPr>
            <p:ph idx="1"/>
          </p:nvPr>
        </p:nvSpPr>
        <p:spPr>
          <a:xfrm>
            <a:off x="838200" y="1825625"/>
            <a:ext cx="10515600" cy="4667250"/>
          </a:xfrm>
        </p:spPr>
        <p:txBody>
          <a:bodyPr>
            <a:normAutofit/>
          </a:bodyPr>
          <a:lstStyle/>
          <a:p>
            <a:r>
              <a:rPr lang="en-US" sz="3200" dirty="0"/>
              <a:t>Wycliffe </a:t>
            </a:r>
            <a:r>
              <a:rPr lang="en-US" sz="3200" i="1" dirty="0"/>
              <a:t>denied</a:t>
            </a:r>
            <a:r>
              <a:rPr lang="en-US" sz="3200" dirty="0"/>
              <a:t> the doctrine of </a:t>
            </a:r>
            <a:r>
              <a:rPr lang="en-US" sz="3200" dirty="0">
                <a:solidFill>
                  <a:srgbClr val="C00000"/>
                </a:solidFill>
              </a:rPr>
              <a:t>transubstantiation</a:t>
            </a:r>
            <a:r>
              <a:rPr lang="en-US" sz="3200" dirty="0"/>
              <a:t>—that the substance of the </a:t>
            </a:r>
            <a:r>
              <a:rPr lang="en-US" sz="3200" dirty="0">
                <a:solidFill>
                  <a:srgbClr val="C00000"/>
                </a:solidFill>
              </a:rPr>
              <a:t>bread</a:t>
            </a:r>
            <a:r>
              <a:rPr lang="en-US" sz="3200" dirty="0"/>
              <a:t> and </a:t>
            </a:r>
            <a:r>
              <a:rPr lang="en-US" sz="3200" dirty="0">
                <a:solidFill>
                  <a:srgbClr val="C00000"/>
                </a:solidFill>
              </a:rPr>
              <a:t>wine</a:t>
            </a:r>
            <a:r>
              <a:rPr lang="en-US" sz="3200" dirty="0"/>
              <a:t> used in the </a:t>
            </a:r>
            <a:r>
              <a:rPr lang="en-US" sz="3200" dirty="0">
                <a:solidFill>
                  <a:srgbClr val="C00000"/>
                </a:solidFill>
              </a:rPr>
              <a:t>Eucharist</a:t>
            </a:r>
            <a:r>
              <a:rPr lang="en-US" sz="3200" dirty="0"/>
              <a:t> is </a:t>
            </a:r>
            <a:r>
              <a:rPr lang="en-US" sz="3200" i="1" dirty="0"/>
              <a:t>changed</a:t>
            </a:r>
            <a:r>
              <a:rPr lang="en-US" sz="3200" dirty="0"/>
              <a:t> into the</a:t>
            </a:r>
            <a:r>
              <a:rPr lang="en-US" sz="3200" dirty="0">
                <a:solidFill>
                  <a:srgbClr val="C00000"/>
                </a:solidFill>
              </a:rPr>
              <a:t> body </a:t>
            </a:r>
            <a:r>
              <a:rPr lang="en-US" sz="3200" dirty="0"/>
              <a:t>and </a:t>
            </a:r>
            <a:r>
              <a:rPr lang="en-US" sz="3200" dirty="0">
                <a:solidFill>
                  <a:srgbClr val="C00000"/>
                </a:solidFill>
              </a:rPr>
              <a:t>blood</a:t>
            </a:r>
            <a:r>
              <a:rPr lang="en-US" sz="3200" dirty="0"/>
              <a:t> of </a:t>
            </a:r>
            <a:r>
              <a:rPr lang="en-US" sz="3200" dirty="0">
                <a:solidFill>
                  <a:srgbClr val="C00000"/>
                </a:solidFill>
              </a:rPr>
              <a:t>Christ</a:t>
            </a:r>
            <a:r>
              <a:rPr lang="en-US" sz="3200" dirty="0"/>
              <a:t>. He </a:t>
            </a:r>
            <a:r>
              <a:rPr lang="en-US" sz="3200" i="1" dirty="0"/>
              <a:t>denied</a:t>
            </a:r>
            <a:r>
              <a:rPr lang="en-US" sz="3200" dirty="0"/>
              <a:t> that the </a:t>
            </a:r>
            <a:r>
              <a:rPr lang="en-US" sz="3200" dirty="0">
                <a:solidFill>
                  <a:srgbClr val="C00000"/>
                </a:solidFill>
              </a:rPr>
              <a:t>church hierarchy </a:t>
            </a:r>
            <a:r>
              <a:rPr lang="en-US" sz="3200" dirty="0"/>
              <a:t>represented a line of succession from </a:t>
            </a:r>
            <a:r>
              <a:rPr lang="en-US" sz="3200" dirty="0">
                <a:solidFill>
                  <a:srgbClr val="C00000"/>
                </a:solidFill>
              </a:rPr>
              <a:t>Jesus</a:t>
            </a:r>
            <a:r>
              <a:rPr lang="en-US" sz="3200" dirty="0"/>
              <a:t> and even </a:t>
            </a:r>
            <a:r>
              <a:rPr lang="en-US" sz="3200" i="1" dirty="0"/>
              <a:t>equated</a:t>
            </a:r>
            <a:r>
              <a:rPr lang="en-US" sz="3200" dirty="0"/>
              <a:t> the </a:t>
            </a:r>
            <a:r>
              <a:rPr lang="en-US" sz="3200" dirty="0">
                <a:solidFill>
                  <a:srgbClr val="C00000"/>
                </a:solidFill>
              </a:rPr>
              <a:t>pope</a:t>
            </a:r>
            <a:r>
              <a:rPr lang="en-US" sz="3200" dirty="0"/>
              <a:t> with the</a:t>
            </a:r>
            <a:r>
              <a:rPr lang="en-US" sz="3200" dirty="0">
                <a:solidFill>
                  <a:srgbClr val="C00000"/>
                </a:solidFill>
              </a:rPr>
              <a:t> Antichrist</a:t>
            </a:r>
            <a:r>
              <a:rPr lang="en-US" sz="3200" dirty="0"/>
              <a:t>. </a:t>
            </a:r>
          </a:p>
          <a:p>
            <a:r>
              <a:rPr lang="en-US" sz="3200" dirty="0"/>
              <a:t>He </a:t>
            </a:r>
            <a:r>
              <a:rPr lang="en-US" sz="3200" i="1" dirty="0"/>
              <a:t>died</a:t>
            </a:r>
            <a:r>
              <a:rPr lang="en-US" sz="3200" dirty="0"/>
              <a:t> a natural death.</a:t>
            </a:r>
          </a:p>
          <a:p>
            <a:r>
              <a:rPr lang="en-US" sz="3200" dirty="0"/>
              <a:t>The </a:t>
            </a:r>
            <a:r>
              <a:rPr lang="en-US" sz="3200" dirty="0">
                <a:solidFill>
                  <a:srgbClr val="C00000"/>
                </a:solidFill>
              </a:rPr>
              <a:t>Council of Constance </a:t>
            </a:r>
            <a:r>
              <a:rPr lang="en-US" sz="3200" dirty="0"/>
              <a:t>(1414 to 1418) posthumously </a:t>
            </a:r>
            <a:r>
              <a:rPr lang="en-US" sz="3200" i="1" dirty="0"/>
              <a:t>charged him </a:t>
            </a:r>
            <a:r>
              <a:rPr lang="en-US" sz="3200" dirty="0"/>
              <a:t>with </a:t>
            </a:r>
            <a:r>
              <a:rPr lang="en-US" sz="3200" dirty="0">
                <a:solidFill>
                  <a:srgbClr val="C00000"/>
                </a:solidFill>
              </a:rPr>
              <a:t>heresy</a:t>
            </a:r>
            <a:r>
              <a:rPr lang="en-US" sz="3200" dirty="0"/>
              <a:t>. They </a:t>
            </a:r>
            <a:r>
              <a:rPr lang="en-US" sz="3200" i="1" dirty="0"/>
              <a:t>dug up </a:t>
            </a:r>
            <a:r>
              <a:rPr lang="en-US" sz="3200" dirty="0"/>
              <a:t>his </a:t>
            </a:r>
            <a:r>
              <a:rPr lang="en-US" sz="3200" dirty="0">
                <a:solidFill>
                  <a:srgbClr val="C00000"/>
                </a:solidFill>
              </a:rPr>
              <a:t>bones</a:t>
            </a:r>
            <a:r>
              <a:rPr lang="en-US" sz="3200" dirty="0"/>
              <a:t> from the holy ground, </a:t>
            </a:r>
            <a:r>
              <a:rPr lang="en-US" sz="3200" i="1" dirty="0"/>
              <a:t>burned them</a:t>
            </a:r>
            <a:r>
              <a:rPr lang="en-US" sz="3200" dirty="0"/>
              <a:t>, and </a:t>
            </a:r>
            <a:r>
              <a:rPr lang="en-US" sz="3200" i="1" dirty="0"/>
              <a:t>scattered</a:t>
            </a:r>
            <a:r>
              <a:rPr lang="en-US" sz="3200" dirty="0"/>
              <a:t> his ashes in a </a:t>
            </a:r>
            <a:r>
              <a:rPr lang="en-US" sz="3200" dirty="0">
                <a:solidFill>
                  <a:srgbClr val="C00000"/>
                </a:solidFill>
              </a:rPr>
              <a:t>river</a:t>
            </a:r>
            <a:r>
              <a:rPr lang="en-US" sz="3200" dirty="0"/>
              <a:t>. </a:t>
            </a:r>
          </a:p>
        </p:txBody>
      </p:sp>
      <p:sp>
        <p:nvSpPr>
          <p:cNvPr id="4" name="Footer Placeholder 3">
            <a:extLst>
              <a:ext uri="{FF2B5EF4-FFF2-40B4-BE49-F238E27FC236}">
                <a16:creationId xmlns:a16="http://schemas.microsoft.com/office/drawing/2014/main" id="{A7758CAD-69C7-E166-CC0F-7EB4E67486D7}"/>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280A72E6-F2F0-46A5-2E34-0E77B5DFCF10}"/>
              </a:ext>
            </a:extLst>
          </p:cNvPr>
          <p:cNvSpPr>
            <a:spLocks noGrp="1"/>
          </p:cNvSpPr>
          <p:nvPr>
            <p:ph type="sldNum" sz="quarter" idx="12"/>
          </p:nvPr>
        </p:nvSpPr>
        <p:spPr/>
        <p:txBody>
          <a:bodyPr/>
          <a:lstStyle/>
          <a:p>
            <a:fld id="{1450AE65-80BF-467E-8D94-24F8D9313383}" type="slidenum">
              <a:rPr lang="en-US" sz="1800" smtClean="0"/>
              <a:t>28</a:t>
            </a:fld>
            <a:endParaRPr lang="en-US" sz="1800" dirty="0"/>
          </a:p>
        </p:txBody>
      </p:sp>
    </p:spTree>
    <p:extLst>
      <p:ext uri="{BB962C8B-B14F-4D97-AF65-F5344CB8AC3E}">
        <p14:creationId xmlns:p14="http://schemas.microsoft.com/office/powerpoint/2010/main" val="334921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2F2A7-B900-6F3E-074F-7BB919F509F8}"/>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0DF86D57-A398-D654-65C9-F8A8F0F984BE}"/>
              </a:ext>
            </a:extLst>
          </p:cNvPr>
          <p:cNvSpPr>
            <a:spLocks noGrp="1"/>
          </p:cNvSpPr>
          <p:nvPr>
            <p:ph sz="half" idx="1"/>
          </p:nvPr>
        </p:nvSpPr>
        <p:spPr>
          <a:xfrm>
            <a:off x="838199" y="1825625"/>
            <a:ext cx="9220201" cy="4667250"/>
          </a:xfrm>
        </p:spPr>
        <p:txBody>
          <a:bodyPr>
            <a:noAutofit/>
          </a:bodyPr>
          <a:lstStyle/>
          <a:p>
            <a:r>
              <a:rPr lang="en-US" sz="3200" dirty="0">
                <a:solidFill>
                  <a:srgbClr val="C00000"/>
                </a:solidFill>
                <a:effectLst/>
                <a:latin typeface="Times New Roman" panose="02020603050405020304" pitchFamily="18" charset="0"/>
                <a:ea typeface="Times New Roman" panose="02020603050405020304" pitchFamily="18" charset="0"/>
              </a:rPr>
              <a:t>Jan Hus </a:t>
            </a:r>
            <a:r>
              <a:rPr lang="en-US" sz="3200" dirty="0">
                <a:effectLst/>
                <a:latin typeface="Times New Roman" panose="02020603050405020304" pitchFamily="18" charset="0"/>
                <a:ea typeface="Times New Roman" panose="02020603050405020304" pitchFamily="18" charset="0"/>
              </a:rPr>
              <a:t>was born in </a:t>
            </a:r>
            <a:r>
              <a:rPr lang="en-US" sz="3200" dirty="0">
                <a:solidFill>
                  <a:srgbClr val="C00000"/>
                </a:solidFill>
                <a:effectLst/>
                <a:latin typeface="Times New Roman" panose="02020603050405020304" pitchFamily="18" charset="0"/>
                <a:ea typeface="Times New Roman" panose="02020603050405020304" pitchFamily="18" charset="0"/>
              </a:rPr>
              <a:t>Bohemia</a:t>
            </a:r>
            <a:r>
              <a:rPr lang="en-US" sz="3200" dirty="0">
                <a:effectLst/>
                <a:latin typeface="Times New Roman" panose="02020603050405020304" pitchFamily="18" charset="0"/>
                <a:ea typeface="Times New Roman" panose="02020603050405020304" pitchFamily="18" charset="0"/>
              </a:rPr>
              <a:t> about 1369 and was </a:t>
            </a:r>
            <a:r>
              <a:rPr lang="en-US" sz="3200" i="1" dirty="0">
                <a:effectLst/>
                <a:latin typeface="Times New Roman" panose="02020603050405020304" pitchFamily="18" charset="0"/>
                <a:ea typeface="Times New Roman" panose="02020603050405020304" pitchFamily="18" charset="0"/>
              </a:rPr>
              <a:t>executed</a:t>
            </a:r>
            <a:r>
              <a:rPr lang="en-US" sz="3200" dirty="0">
                <a:effectLst/>
                <a:latin typeface="Times New Roman" panose="02020603050405020304" pitchFamily="18" charset="0"/>
                <a:ea typeface="Times New Roman" panose="02020603050405020304" pitchFamily="18" charset="0"/>
              </a:rPr>
              <a:t> on July 6, 1415. He spent his early years in the</a:t>
            </a:r>
            <a:r>
              <a:rPr lang="en-US" sz="3200" dirty="0">
                <a:solidFill>
                  <a:srgbClr val="C00000"/>
                </a:solidFill>
                <a:effectLst/>
                <a:latin typeface="Times New Roman" panose="02020603050405020304" pitchFamily="18" charset="0"/>
                <a:ea typeface="Times New Roman" panose="02020603050405020304" pitchFamily="18" charset="0"/>
              </a:rPr>
              <a:t> priesthood </a:t>
            </a:r>
            <a:r>
              <a:rPr lang="en-US" sz="3200" i="1" dirty="0">
                <a:effectLst/>
                <a:latin typeface="Times New Roman" panose="02020603050405020304" pitchFamily="18" charset="0"/>
                <a:ea typeface="Times New Roman" panose="02020603050405020304" pitchFamily="18" charset="0"/>
              </a:rPr>
              <a:t>lecturing</a:t>
            </a:r>
            <a:r>
              <a:rPr lang="en-US" sz="3200" dirty="0">
                <a:effectLst/>
                <a:latin typeface="Times New Roman" panose="02020603050405020304" pitchFamily="18" charset="0"/>
                <a:ea typeface="Times New Roman" panose="02020603050405020304" pitchFamily="18" charset="0"/>
              </a:rPr>
              <a:t> on </a:t>
            </a:r>
            <a:r>
              <a:rPr lang="en-US" sz="3200" dirty="0">
                <a:solidFill>
                  <a:srgbClr val="C00000"/>
                </a:solidFill>
                <a:effectLst/>
                <a:latin typeface="Times New Roman" panose="02020603050405020304" pitchFamily="18" charset="0"/>
                <a:ea typeface="Times New Roman" panose="02020603050405020304" pitchFamily="18" charset="0"/>
              </a:rPr>
              <a:t>philosophy</a:t>
            </a:r>
            <a:r>
              <a:rPr lang="en-US" sz="3200" dirty="0">
                <a:effectLst/>
                <a:latin typeface="Times New Roman" panose="02020603050405020304" pitchFamily="18" charset="0"/>
                <a:ea typeface="Times New Roman" panose="02020603050405020304" pitchFamily="18" charset="0"/>
              </a:rPr>
              <a:t> in Latin. He also </a:t>
            </a:r>
            <a:r>
              <a:rPr lang="en-US" sz="3200" i="1" dirty="0">
                <a:effectLst/>
                <a:latin typeface="Times New Roman" panose="02020603050405020304" pitchFamily="18" charset="0"/>
                <a:ea typeface="Times New Roman" panose="02020603050405020304" pitchFamily="18" charset="0"/>
              </a:rPr>
              <a:t>wrote</a:t>
            </a:r>
            <a:r>
              <a:rPr lang="en-US" sz="3200" dirty="0">
                <a:effectLst/>
                <a:latin typeface="Times New Roman" panose="02020603050405020304" pitchFamily="18" charset="0"/>
                <a:ea typeface="Times New Roman" panose="02020603050405020304" pitchFamily="18" charset="0"/>
              </a:rPr>
              <a:t> and </a:t>
            </a:r>
            <a:r>
              <a:rPr lang="en-US" sz="3200" i="1" dirty="0">
                <a:effectLst/>
                <a:latin typeface="Times New Roman" panose="02020603050405020304" pitchFamily="18" charset="0"/>
                <a:ea typeface="Times New Roman" panose="02020603050405020304" pitchFamily="18" charset="0"/>
              </a:rPr>
              <a:t>preached</a:t>
            </a:r>
            <a:r>
              <a:rPr lang="en-US" sz="3200" dirty="0">
                <a:effectLst/>
                <a:latin typeface="Times New Roman" panose="02020603050405020304" pitchFamily="18" charset="0"/>
                <a:ea typeface="Times New Roman" panose="02020603050405020304" pitchFamily="18" charset="0"/>
              </a:rPr>
              <a:t> in his native </a:t>
            </a:r>
            <a:r>
              <a:rPr lang="en-US" sz="3200" dirty="0">
                <a:solidFill>
                  <a:srgbClr val="C00000"/>
                </a:solidFill>
                <a:effectLst/>
                <a:latin typeface="Times New Roman" panose="02020603050405020304" pitchFamily="18" charset="0"/>
                <a:ea typeface="Times New Roman" panose="02020603050405020304" pitchFamily="18" charset="0"/>
              </a:rPr>
              <a:t>Bohemian</a:t>
            </a:r>
            <a:r>
              <a:rPr lang="en-US" sz="3200" dirty="0">
                <a:effectLst/>
                <a:latin typeface="Times New Roman" panose="02020603050405020304" pitchFamily="18" charset="0"/>
                <a:ea typeface="Times New Roman" panose="02020603050405020304" pitchFamily="18" charset="0"/>
              </a:rPr>
              <a:t>, something that just was </a:t>
            </a:r>
            <a:r>
              <a:rPr lang="en-US" sz="3200" i="1" dirty="0">
                <a:effectLst/>
                <a:latin typeface="Times New Roman" panose="02020603050405020304" pitchFamily="18" charset="0"/>
                <a:ea typeface="Times New Roman" panose="02020603050405020304" pitchFamily="18" charset="0"/>
              </a:rPr>
              <a:t>not done </a:t>
            </a:r>
            <a:r>
              <a:rPr lang="en-US" sz="3200" dirty="0">
                <a:effectLst/>
                <a:latin typeface="Times New Roman" panose="02020603050405020304" pitchFamily="18" charset="0"/>
                <a:ea typeface="Times New Roman" panose="02020603050405020304" pitchFamily="18" charset="0"/>
              </a:rPr>
              <a:t>in that day. </a:t>
            </a:r>
          </a:p>
          <a:p>
            <a:r>
              <a:rPr lang="en-US" sz="3200" dirty="0">
                <a:effectLst/>
                <a:latin typeface="Times New Roman" panose="02020603050405020304" pitchFamily="18" charset="0"/>
                <a:ea typeface="Times New Roman" panose="02020603050405020304" pitchFamily="18" charset="0"/>
              </a:rPr>
              <a:t>He agreed with many of </a:t>
            </a:r>
            <a:r>
              <a:rPr lang="en-US" sz="3200" dirty="0">
                <a:solidFill>
                  <a:srgbClr val="C00000"/>
                </a:solidFill>
                <a:effectLst/>
                <a:latin typeface="Times New Roman" panose="02020603050405020304" pitchFamily="18" charset="0"/>
                <a:ea typeface="Times New Roman" panose="02020603050405020304" pitchFamily="18" charset="0"/>
              </a:rPr>
              <a:t>John Wycliffe’s </a:t>
            </a:r>
            <a:r>
              <a:rPr lang="en-US" sz="3200" i="1" dirty="0">
                <a:effectLst/>
                <a:latin typeface="Times New Roman" panose="02020603050405020304" pitchFamily="18" charset="0"/>
                <a:ea typeface="Times New Roman" panose="02020603050405020304" pitchFamily="18" charset="0"/>
              </a:rPr>
              <a:t>writings</a:t>
            </a:r>
            <a:r>
              <a:rPr lang="en-US" sz="3200" dirty="0">
                <a:effectLst/>
                <a:latin typeface="Times New Roman" panose="02020603050405020304" pitchFamily="18" charset="0"/>
                <a:ea typeface="Times New Roman" panose="02020603050405020304" pitchFamily="18" charset="0"/>
              </a:rPr>
              <a:t> and thus became a </a:t>
            </a:r>
            <a:r>
              <a:rPr lang="en-US" sz="3200" i="1" dirty="0">
                <a:effectLst/>
                <a:latin typeface="Times New Roman" panose="02020603050405020304" pitchFamily="18" charset="0"/>
                <a:ea typeface="Times New Roman" panose="02020603050405020304" pitchFamily="18" charset="0"/>
              </a:rPr>
              <a:t>thorn in the side </a:t>
            </a:r>
            <a:r>
              <a:rPr lang="en-US" sz="3200" dirty="0">
                <a:effectLst/>
                <a:latin typeface="Times New Roman" panose="02020603050405020304" pitchFamily="18" charset="0"/>
                <a:ea typeface="Times New Roman" panose="02020603050405020304" pitchFamily="18" charset="0"/>
              </a:rPr>
              <a:t>of the </a:t>
            </a:r>
            <a:r>
              <a:rPr lang="en-US" sz="3200" dirty="0">
                <a:solidFill>
                  <a:srgbClr val="C00000"/>
                </a:solidFill>
                <a:effectLst/>
                <a:latin typeface="Times New Roman" panose="02020603050405020304" pitchFamily="18" charset="0"/>
                <a:ea typeface="Times New Roman" panose="02020603050405020304" pitchFamily="18" charset="0"/>
              </a:rPr>
              <a:t>church</a:t>
            </a:r>
            <a:r>
              <a:rPr lang="en-US" sz="3200" dirty="0">
                <a:effectLst/>
                <a:latin typeface="Times New Roman" panose="02020603050405020304" pitchFamily="18" charset="0"/>
                <a:ea typeface="Times New Roman" panose="02020603050405020304" pitchFamily="18" charset="0"/>
              </a:rPr>
              <a:t>. When he </a:t>
            </a:r>
            <a:r>
              <a:rPr lang="en-US" sz="3200" i="1" dirty="0">
                <a:effectLst/>
                <a:latin typeface="Times New Roman" panose="02020603050405020304" pitchFamily="18" charset="0"/>
                <a:ea typeface="Times New Roman" panose="02020603050405020304" pitchFamily="18" charset="0"/>
              </a:rPr>
              <a:t>protested</a:t>
            </a:r>
            <a:r>
              <a:rPr lang="en-US" sz="3200" dirty="0">
                <a:effectLst/>
                <a:latin typeface="Times New Roman" panose="02020603050405020304" pitchFamily="18" charset="0"/>
                <a:ea typeface="Times New Roman" panose="02020603050405020304" pitchFamily="18" charset="0"/>
              </a:rPr>
              <a:t> the burning of </a:t>
            </a:r>
            <a:r>
              <a:rPr lang="en-US" sz="3200" dirty="0">
                <a:solidFill>
                  <a:srgbClr val="C00000"/>
                </a:solidFill>
                <a:effectLst/>
                <a:latin typeface="Times New Roman" panose="02020603050405020304" pitchFamily="18" charset="0"/>
                <a:ea typeface="Times New Roman" panose="02020603050405020304" pitchFamily="18" charset="0"/>
              </a:rPr>
              <a:t>Wycliffe’s books </a:t>
            </a:r>
            <a:r>
              <a:rPr lang="en-US" sz="3200" dirty="0">
                <a:effectLst/>
                <a:latin typeface="Times New Roman" panose="02020603050405020304" pitchFamily="18" charset="0"/>
                <a:ea typeface="Times New Roman" panose="02020603050405020304" pitchFamily="18" charset="0"/>
              </a:rPr>
              <a:t>he was </a:t>
            </a:r>
            <a:r>
              <a:rPr lang="en-US" sz="3200" i="1" dirty="0">
                <a:effectLst/>
                <a:latin typeface="Times New Roman" panose="02020603050405020304" pitchFamily="18" charset="0"/>
                <a:ea typeface="Times New Roman" panose="02020603050405020304" pitchFamily="18" charset="0"/>
              </a:rPr>
              <a:t>charged</a:t>
            </a:r>
            <a:r>
              <a:rPr lang="en-US" sz="3200" dirty="0">
                <a:effectLst/>
                <a:latin typeface="Times New Roman" panose="02020603050405020304" pitchFamily="18" charset="0"/>
                <a:ea typeface="Times New Roman" panose="02020603050405020304" pitchFamily="18" charset="0"/>
              </a:rPr>
              <a:t> with </a:t>
            </a:r>
            <a:r>
              <a:rPr lang="en-US" sz="3200" dirty="0">
                <a:solidFill>
                  <a:srgbClr val="C00000"/>
                </a:solidFill>
                <a:effectLst/>
                <a:latin typeface="Times New Roman" panose="02020603050405020304" pitchFamily="18" charset="0"/>
                <a:ea typeface="Times New Roman" panose="02020603050405020304" pitchFamily="18" charset="0"/>
              </a:rPr>
              <a:t>heresy</a:t>
            </a:r>
            <a:r>
              <a:rPr lang="en-US" sz="3200" dirty="0">
                <a:effectLst/>
                <a:latin typeface="Times New Roman" panose="02020603050405020304" pitchFamily="18" charset="0"/>
                <a:ea typeface="Times New Roman" panose="02020603050405020304" pitchFamily="18" charset="0"/>
              </a:rPr>
              <a:t> and </a:t>
            </a:r>
            <a:r>
              <a:rPr lang="en-US" sz="3200" i="1" dirty="0">
                <a:effectLst/>
                <a:latin typeface="Times New Roman" panose="02020603050405020304" pitchFamily="18" charset="0"/>
                <a:ea typeface="Times New Roman" panose="02020603050405020304" pitchFamily="18" charset="0"/>
              </a:rPr>
              <a:t>forbidden</a:t>
            </a:r>
            <a:r>
              <a:rPr lang="en-US" sz="3200" dirty="0">
                <a:effectLst/>
                <a:latin typeface="Times New Roman" panose="02020603050405020304" pitchFamily="18" charset="0"/>
                <a:ea typeface="Times New Roman" panose="02020603050405020304" pitchFamily="18" charset="0"/>
              </a:rPr>
              <a:t> to </a:t>
            </a:r>
            <a:r>
              <a:rPr lang="en-US" sz="3200" i="1" dirty="0">
                <a:effectLst/>
                <a:latin typeface="Times New Roman" panose="02020603050405020304" pitchFamily="18" charset="0"/>
                <a:ea typeface="Times New Roman" panose="02020603050405020304" pitchFamily="18" charset="0"/>
              </a:rPr>
              <a:t>continue</a:t>
            </a:r>
            <a:r>
              <a:rPr lang="en-US" sz="3200" dirty="0">
                <a:effectLst/>
                <a:latin typeface="Times New Roman" panose="02020603050405020304" pitchFamily="18" charset="0"/>
                <a:ea typeface="Times New Roman" panose="02020603050405020304" pitchFamily="18" charset="0"/>
              </a:rPr>
              <a:t> his </a:t>
            </a:r>
            <a:r>
              <a:rPr lang="en-US" sz="3200" i="1" dirty="0">
                <a:effectLst/>
                <a:latin typeface="Times New Roman" panose="02020603050405020304" pitchFamily="18" charset="0"/>
                <a:ea typeface="Times New Roman" panose="02020603050405020304" pitchFamily="18" charset="0"/>
              </a:rPr>
              <a:t>teaching</a:t>
            </a:r>
            <a:r>
              <a:rPr lang="en-US" sz="3200" dirty="0">
                <a:effectLst/>
                <a:latin typeface="Times New Roman" panose="02020603050405020304" pitchFamily="18" charset="0"/>
                <a:ea typeface="Times New Roman" panose="02020603050405020304" pitchFamily="18" charset="0"/>
              </a:rPr>
              <a:t> and </a:t>
            </a:r>
            <a:r>
              <a:rPr lang="en-US" sz="3200" i="1" dirty="0">
                <a:effectLst/>
                <a:latin typeface="Times New Roman" panose="02020603050405020304" pitchFamily="18" charset="0"/>
                <a:ea typeface="Times New Roman" panose="02020603050405020304" pitchFamily="18" charset="0"/>
              </a:rPr>
              <a:t>preaching</a:t>
            </a:r>
            <a:r>
              <a:rPr lang="en-US" sz="3200" dirty="0">
                <a:effectLst/>
                <a:latin typeface="Times New Roman" panose="02020603050405020304" pitchFamily="18" charset="0"/>
                <a:ea typeface="Times New Roman" panose="02020603050405020304" pitchFamily="18" charset="0"/>
              </a:rPr>
              <a:t>. </a:t>
            </a:r>
          </a:p>
        </p:txBody>
      </p:sp>
      <p:pic>
        <p:nvPicPr>
          <p:cNvPr id="7" name="Content Placeholder 6">
            <a:extLst>
              <a:ext uri="{FF2B5EF4-FFF2-40B4-BE49-F238E27FC236}">
                <a16:creationId xmlns:a16="http://schemas.microsoft.com/office/drawing/2014/main" id="{A7E1B9A6-ED9B-E80B-9F91-FDCCB5AB9FB3}"/>
              </a:ext>
            </a:extLst>
          </p:cNvPr>
          <p:cNvPicPr>
            <a:picLocks noGrp="1" noChangeAspect="1"/>
          </p:cNvPicPr>
          <p:nvPr>
            <p:ph sz="half" idx="2"/>
          </p:nvPr>
        </p:nvPicPr>
        <p:blipFill>
          <a:blip r:embed="rId3"/>
          <a:stretch>
            <a:fillRect/>
          </a:stretch>
        </p:blipFill>
        <p:spPr>
          <a:xfrm>
            <a:off x="9904643" y="1043609"/>
            <a:ext cx="1857912" cy="2096107"/>
          </a:xfrm>
          <a:prstGeom prst="rect">
            <a:avLst/>
          </a:prstGeom>
        </p:spPr>
      </p:pic>
      <p:sp>
        <p:nvSpPr>
          <p:cNvPr id="5" name="Footer Placeholder 4">
            <a:extLst>
              <a:ext uri="{FF2B5EF4-FFF2-40B4-BE49-F238E27FC236}">
                <a16:creationId xmlns:a16="http://schemas.microsoft.com/office/drawing/2014/main" id="{5C85EFAD-C9A8-6F69-98A2-09512459B1D1}"/>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D0E1173A-E4DC-EF2D-8FD7-3880813CA7A7}"/>
              </a:ext>
            </a:extLst>
          </p:cNvPr>
          <p:cNvSpPr>
            <a:spLocks noGrp="1"/>
          </p:cNvSpPr>
          <p:nvPr>
            <p:ph type="sldNum" sz="quarter" idx="12"/>
          </p:nvPr>
        </p:nvSpPr>
        <p:spPr/>
        <p:txBody>
          <a:bodyPr/>
          <a:lstStyle/>
          <a:p>
            <a:fld id="{1450AE65-80BF-467E-8D94-24F8D9313383}" type="slidenum">
              <a:rPr lang="en-US" smtClean="0"/>
              <a:t>29</a:t>
            </a:fld>
            <a:endParaRPr lang="en-US"/>
          </a:p>
        </p:txBody>
      </p:sp>
    </p:spTree>
    <p:extLst>
      <p:ext uri="{BB962C8B-B14F-4D97-AF65-F5344CB8AC3E}">
        <p14:creationId xmlns:p14="http://schemas.microsoft.com/office/powerpoint/2010/main" val="7457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2385-16D9-B39E-6F41-5CD96DFE4133}"/>
              </a:ext>
            </a:extLst>
          </p:cNvPr>
          <p:cNvSpPr>
            <a:spLocks noGrp="1"/>
          </p:cNvSpPr>
          <p:nvPr>
            <p:ph type="title"/>
          </p:nvPr>
        </p:nvSpPr>
        <p:spPr/>
        <p:txBody>
          <a:bodyPr/>
          <a:lstStyle/>
          <a:p>
            <a:r>
              <a:rPr lang="en-US" b="1" dirty="0">
                <a:solidFill>
                  <a:prstClr val="black"/>
                </a:solidFill>
                <a:latin typeface="Aptos Display" panose="02110004020202020204"/>
              </a:rPr>
              <a:t>Chronology of the Christian Church</a:t>
            </a:r>
            <a:endParaRPr lang="en-US" dirty="0"/>
          </a:p>
        </p:txBody>
      </p:sp>
      <p:sp>
        <p:nvSpPr>
          <p:cNvPr id="3" name="Content Placeholder 2">
            <a:extLst>
              <a:ext uri="{FF2B5EF4-FFF2-40B4-BE49-F238E27FC236}">
                <a16:creationId xmlns:a16="http://schemas.microsoft.com/office/drawing/2014/main" id="{6044C4A5-7E3F-9CE4-40C9-DAD42C145197}"/>
              </a:ext>
            </a:extLst>
          </p:cNvPr>
          <p:cNvSpPr>
            <a:spLocks noGrp="1"/>
          </p:cNvSpPr>
          <p:nvPr>
            <p:ph idx="1"/>
          </p:nvPr>
        </p:nvSpPr>
        <p:spPr>
          <a:xfrm>
            <a:off x="838200" y="1825624"/>
            <a:ext cx="10515600" cy="4602069"/>
          </a:xfrm>
        </p:spPr>
        <p:txBody>
          <a:bodyPr>
            <a:normAutofit/>
          </a:bodyPr>
          <a:lstStyle/>
          <a:p>
            <a:r>
              <a:rPr lang="en-US" sz="3200" dirty="0"/>
              <a:t>The early </a:t>
            </a:r>
            <a:r>
              <a:rPr lang="en-US" sz="3200" dirty="0">
                <a:solidFill>
                  <a:srgbClr val="C00000"/>
                </a:solidFill>
              </a:rPr>
              <a:t>Christian church </a:t>
            </a:r>
            <a:r>
              <a:rPr lang="en-US" sz="3200" dirty="0"/>
              <a:t>became legal by </a:t>
            </a:r>
            <a:r>
              <a:rPr lang="en-US" sz="3200" i="1" dirty="0"/>
              <a:t>decree</a:t>
            </a:r>
            <a:r>
              <a:rPr lang="en-US" sz="3200" dirty="0"/>
              <a:t> during the reign of </a:t>
            </a:r>
            <a:r>
              <a:rPr lang="en-US" sz="3200" dirty="0">
                <a:solidFill>
                  <a:srgbClr val="C00000"/>
                </a:solidFill>
              </a:rPr>
              <a:t>Constantine the Great</a:t>
            </a:r>
            <a:r>
              <a:rPr lang="en-US" sz="3200" dirty="0"/>
              <a:t>, the Holy Roman Emperor. (He was a </a:t>
            </a:r>
            <a:r>
              <a:rPr lang="en-US" sz="3200" i="1" dirty="0"/>
              <a:t>convert</a:t>
            </a:r>
            <a:r>
              <a:rPr lang="en-US" sz="3200" dirty="0"/>
              <a:t> to </a:t>
            </a:r>
            <a:r>
              <a:rPr lang="en-US" sz="3200" dirty="0">
                <a:solidFill>
                  <a:srgbClr val="C00000"/>
                </a:solidFill>
              </a:rPr>
              <a:t>Christianity</a:t>
            </a:r>
            <a:r>
              <a:rPr lang="en-US" sz="3200" dirty="0"/>
              <a:t>.)</a:t>
            </a:r>
          </a:p>
          <a:p>
            <a:r>
              <a:rPr lang="en-US" sz="3200" dirty="0"/>
              <a:t>This event took place in A.D. 313 and the emperor became the head of the </a:t>
            </a:r>
            <a:r>
              <a:rPr lang="en-US" sz="3200" dirty="0">
                <a:solidFill>
                  <a:srgbClr val="C00000"/>
                </a:solidFill>
              </a:rPr>
              <a:t>Christian Church</a:t>
            </a:r>
            <a:r>
              <a:rPr lang="en-US" sz="3200" dirty="0"/>
              <a:t>.</a:t>
            </a:r>
          </a:p>
          <a:p>
            <a:r>
              <a:rPr lang="en-US" sz="3200" dirty="0"/>
              <a:t>Subsequently, the church </a:t>
            </a:r>
            <a:r>
              <a:rPr lang="en-US" sz="3200" i="1" dirty="0"/>
              <a:t>grew</a:t>
            </a:r>
            <a:r>
              <a:rPr lang="en-US" sz="3200" dirty="0"/>
              <a:t> in areas all around the </a:t>
            </a:r>
            <a:r>
              <a:rPr lang="en-US" sz="3200" dirty="0">
                <a:solidFill>
                  <a:srgbClr val="C00000"/>
                </a:solidFill>
              </a:rPr>
              <a:t>Mediterranean Sea</a:t>
            </a:r>
            <a:r>
              <a:rPr lang="en-US" sz="3200" dirty="0"/>
              <a:t>.</a:t>
            </a:r>
          </a:p>
          <a:p>
            <a:r>
              <a:rPr lang="en-US" sz="3200" dirty="0"/>
              <a:t>The </a:t>
            </a:r>
            <a:r>
              <a:rPr lang="en-US" sz="3200" dirty="0">
                <a:solidFill>
                  <a:srgbClr val="C00000"/>
                </a:solidFill>
              </a:rPr>
              <a:t>Roman Empire </a:t>
            </a:r>
            <a:r>
              <a:rPr lang="en-US" sz="3200" dirty="0"/>
              <a:t>capitol moved to the new city of </a:t>
            </a:r>
            <a:r>
              <a:rPr lang="en-US" sz="3200" dirty="0">
                <a:solidFill>
                  <a:srgbClr val="C00000"/>
                </a:solidFill>
              </a:rPr>
              <a:t>Constantinople</a:t>
            </a:r>
            <a:r>
              <a:rPr lang="en-US" sz="3200" dirty="0"/>
              <a:t> in A.D. 333.</a:t>
            </a:r>
          </a:p>
        </p:txBody>
      </p:sp>
      <p:sp>
        <p:nvSpPr>
          <p:cNvPr id="4" name="Footer Placeholder 3">
            <a:extLst>
              <a:ext uri="{FF2B5EF4-FFF2-40B4-BE49-F238E27FC236}">
                <a16:creationId xmlns:a16="http://schemas.microsoft.com/office/drawing/2014/main" id="{B67C40DD-8227-6433-399F-25559853BB60}"/>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48D72338-4B7C-3A0D-0E4E-FF939DD194C8}"/>
              </a:ext>
            </a:extLst>
          </p:cNvPr>
          <p:cNvSpPr>
            <a:spLocks noGrp="1"/>
          </p:cNvSpPr>
          <p:nvPr>
            <p:ph type="sldNum" sz="quarter" idx="12"/>
          </p:nvPr>
        </p:nvSpPr>
        <p:spPr/>
        <p:txBody>
          <a:bodyPr/>
          <a:lstStyle/>
          <a:p>
            <a:fld id="{1450AE65-80BF-467E-8D94-24F8D9313383}" type="slidenum">
              <a:rPr lang="en-US" sz="1800" smtClean="0"/>
              <a:t>3</a:t>
            </a:fld>
            <a:endParaRPr lang="en-US" sz="1800" dirty="0"/>
          </a:p>
        </p:txBody>
      </p:sp>
    </p:spTree>
    <p:extLst>
      <p:ext uri="{BB962C8B-B14F-4D97-AF65-F5344CB8AC3E}">
        <p14:creationId xmlns:p14="http://schemas.microsoft.com/office/powerpoint/2010/main" val="11120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3B2D3C-2B01-F780-92B4-B69770130318}"/>
              </a:ext>
            </a:extLst>
          </p:cNvPr>
          <p:cNvSpPr>
            <a:spLocks noGrp="1"/>
          </p:cNvSpPr>
          <p:nvPr>
            <p:ph type="title"/>
          </p:nvPr>
        </p:nvSpPr>
        <p:spPr/>
        <p:txBody>
          <a:bodyPr/>
          <a:lstStyle/>
          <a:p>
            <a:r>
              <a:rPr lang="en-US" b="1" dirty="0"/>
              <a:t>The Reformers of the Western Church, i.e. Roman Catholic Church</a:t>
            </a:r>
          </a:p>
        </p:txBody>
      </p:sp>
      <p:sp>
        <p:nvSpPr>
          <p:cNvPr id="8" name="Content Placeholder 7">
            <a:extLst>
              <a:ext uri="{FF2B5EF4-FFF2-40B4-BE49-F238E27FC236}">
                <a16:creationId xmlns:a16="http://schemas.microsoft.com/office/drawing/2014/main" id="{B35D9AE3-0D92-D195-D97D-9DA52DE426C8}"/>
              </a:ext>
            </a:extLst>
          </p:cNvPr>
          <p:cNvSpPr>
            <a:spLocks noGrp="1"/>
          </p:cNvSpPr>
          <p:nvPr>
            <p:ph idx="1"/>
          </p:nvPr>
        </p:nvSpPr>
        <p:spPr>
          <a:xfrm>
            <a:off x="838200" y="1825625"/>
            <a:ext cx="10515600" cy="4667250"/>
          </a:xfrm>
        </p:spPr>
        <p:txBody>
          <a:bodyPr>
            <a:normAutofit lnSpcReduction="10000"/>
          </a:bodyPr>
          <a:lstStyle/>
          <a:p>
            <a:r>
              <a:rPr lang="en-US" sz="3200" dirty="0">
                <a:solidFill>
                  <a:srgbClr val="C00000"/>
                </a:solidFill>
              </a:rPr>
              <a:t>Hus</a:t>
            </a:r>
            <a:r>
              <a:rPr lang="en-US" sz="3200" dirty="0"/>
              <a:t> also </a:t>
            </a:r>
            <a:r>
              <a:rPr lang="en-US" sz="3200" i="1" dirty="0"/>
              <a:t>protested</a:t>
            </a:r>
            <a:r>
              <a:rPr lang="en-US" sz="3200" dirty="0"/>
              <a:t> the </a:t>
            </a:r>
            <a:r>
              <a:rPr lang="en-US" sz="3200" dirty="0">
                <a:solidFill>
                  <a:srgbClr val="C00000"/>
                </a:solidFill>
              </a:rPr>
              <a:t>special indulgences </a:t>
            </a:r>
            <a:r>
              <a:rPr lang="en-US" sz="3200" dirty="0"/>
              <a:t>proclaimed by </a:t>
            </a:r>
            <a:r>
              <a:rPr lang="en-US" sz="3200" dirty="0">
                <a:solidFill>
                  <a:srgbClr val="C00000"/>
                </a:solidFill>
              </a:rPr>
              <a:t>Pope John XXII </a:t>
            </a:r>
            <a:r>
              <a:rPr lang="en-US" sz="3200" dirty="0"/>
              <a:t>given to volunteers for an </a:t>
            </a:r>
            <a:r>
              <a:rPr lang="en-US" sz="3200" dirty="0">
                <a:solidFill>
                  <a:srgbClr val="C00000"/>
                </a:solidFill>
              </a:rPr>
              <a:t>earlier crusade</a:t>
            </a:r>
            <a:r>
              <a:rPr lang="en-US" sz="3200" dirty="0"/>
              <a:t>. </a:t>
            </a:r>
          </a:p>
          <a:p>
            <a:pPr lvl="0">
              <a:defRPr/>
            </a:pPr>
            <a:r>
              <a:rPr lang="en-US" sz="3200" dirty="0">
                <a:solidFill>
                  <a:srgbClr val="C00000"/>
                </a:solidFill>
              </a:rPr>
              <a:t>Sin</a:t>
            </a:r>
            <a:r>
              <a:rPr lang="en-US" sz="3200" dirty="0">
                <a:solidFill>
                  <a:prstClr val="black"/>
                </a:solidFill>
              </a:rPr>
              <a:t> was not forgiven through </a:t>
            </a:r>
            <a:r>
              <a:rPr lang="en-US" sz="3200" i="1" dirty="0">
                <a:solidFill>
                  <a:prstClr val="black"/>
                </a:solidFill>
              </a:rPr>
              <a:t>absolution</a:t>
            </a:r>
            <a:r>
              <a:rPr lang="en-US" sz="3200" dirty="0">
                <a:solidFill>
                  <a:prstClr val="black"/>
                </a:solidFill>
              </a:rPr>
              <a:t> </a:t>
            </a:r>
            <a:r>
              <a:rPr lang="en-US" sz="3200" u="sng" dirty="0">
                <a:solidFill>
                  <a:prstClr val="black"/>
                </a:solidFill>
              </a:rPr>
              <a:t>alone</a:t>
            </a:r>
            <a:r>
              <a:rPr lang="en-US" sz="3200" dirty="0">
                <a:solidFill>
                  <a:prstClr val="black"/>
                </a:solidFill>
              </a:rPr>
              <a:t> as one also needed to </a:t>
            </a:r>
            <a:r>
              <a:rPr lang="en-US" sz="3200" i="1" dirty="0">
                <a:solidFill>
                  <a:prstClr val="black"/>
                </a:solidFill>
              </a:rPr>
              <a:t>undergo temporal punishment (penance) </a:t>
            </a:r>
            <a:r>
              <a:rPr lang="en-US" sz="3200" dirty="0">
                <a:solidFill>
                  <a:prstClr val="black"/>
                </a:solidFill>
              </a:rPr>
              <a:t>because one had offended </a:t>
            </a:r>
            <a:r>
              <a:rPr lang="en-US" sz="3200" dirty="0">
                <a:solidFill>
                  <a:srgbClr val="C00000"/>
                </a:solidFill>
              </a:rPr>
              <a:t>Almighty God</a:t>
            </a:r>
            <a:r>
              <a:rPr lang="en-US" sz="3200" dirty="0">
                <a:solidFill>
                  <a:prstClr val="black"/>
                </a:solidFill>
              </a:rPr>
              <a:t>. </a:t>
            </a:r>
            <a:r>
              <a:rPr lang="en-US" sz="3200" dirty="0">
                <a:solidFill>
                  <a:srgbClr val="C00000"/>
                </a:solidFill>
              </a:rPr>
              <a:t>Indulgences</a:t>
            </a:r>
            <a:r>
              <a:rPr lang="en-US" sz="3200" dirty="0">
                <a:solidFill>
                  <a:prstClr val="black"/>
                </a:solidFill>
              </a:rPr>
              <a:t> were also</a:t>
            </a:r>
            <a:r>
              <a:rPr lang="en-US" sz="3200" i="1" dirty="0">
                <a:solidFill>
                  <a:prstClr val="black"/>
                </a:solidFill>
              </a:rPr>
              <a:t> used </a:t>
            </a:r>
            <a:r>
              <a:rPr lang="en-US" sz="3200" dirty="0">
                <a:solidFill>
                  <a:prstClr val="black"/>
                </a:solidFill>
              </a:rPr>
              <a:t>for the </a:t>
            </a:r>
            <a:r>
              <a:rPr lang="en-US" sz="3200" dirty="0">
                <a:solidFill>
                  <a:srgbClr val="C00000"/>
                </a:solidFill>
              </a:rPr>
              <a:t>sin</a:t>
            </a:r>
            <a:r>
              <a:rPr lang="en-US" sz="3200" dirty="0">
                <a:solidFill>
                  <a:prstClr val="black"/>
                </a:solidFill>
              </a:rPr>
              <a:t> of others, i.e. </a:t>
            </a:r>
            <a:r>
              <a:rPr lang="en-US" sz="3200" dirty="0">
                <a:solidFill>
                  <a:srgbClr val="C00000"/>
                </a:solidFill>
              </a:rPr>
              <a:t>purgatory</a:t>
            </a:r>
            <a:r>
              <a:rPr lang="en-US" sz="3200" dirty="0">
                <a:solidFill>
                  <a:prstClr val="black"/>
                </a:solidFill>
              </a:rPr>
              <a:t>.</a:t>
            </a:r>
            <a:endParaRPr lang="en-US" sz="32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C00000"/>
                </a:solidFill>
                <a:effectLst/>
                <a:uLnTx/>
                <a:uFillTx/>
              </a:rPr>
              <a:t>Indulgences</a:t>
            </a:r>
            <a:r>
              <a:rPr kumimoji="0" lang="en-US" sz="3200" i="0" u="none" strike="noStrike" kern="1200" cap="none" spc="0" normalizeH="0" baseline="0" noProof="0" dirty="0">
                <a:ln>
                  <a:noFill/>
                </a:ln>
                <a:solidFill>
                  <a:prstClr val="black"/>
                </a:solidFill>
                <a:effectLst/>
                <a:uLnTx/>
                <a:uFillTx/>
              </a:rPr>
              <a:t> </a:t>
            </a:r>
            <a:r>
              <a:rPr kumimoji="0" lang="en-US" sz="3200" i="1" u="none" strike="noStrike" kern="1200" cap="none" spc="0" normalizeH="0" baseline="0" noProof="0" dirty="0">
                <a:ln>
                  <a:noFill/>
                </a:ln>
                <a:solidFill>
                  <a:prstClr val="black"/>
                </a:solidFill>
                <a:effectLst/>
                <a:uLnTx/>
                <a:uFillTx/>
              </a:rPr>
              <a:t>emerged</a:t>
            </a:r>
            <a:r>
              <a:rPr kumimoji="0" lang="en-US" sz="3200" i="0" u="none" strike="noStrike" kern="1200" cap="none" spc="0" normalizeH="0" baseline="0" noProof="0" dirty="0">
                <a:ln>
                  <a:noFill/>
                </a:ln>
                <a:solidFill>
                  <a:prstClr val="black"/>
                </a:solidFill>
                <a:effectLst/>
                <a:uLnTx/>
                <a:uFillTx/>
              </a:rPr>
              <a:t> in the 11th and 12th centuries when the idea of </a:t>
            </a:r>
            <a:r>
              <a:rPr kumimoji="0" lang="en-US" sz="3200" i="0" u="none" strike="noStrike" kern="1200" cap="none" spc="0" normalizeH="0" baseline="0" noProof="0" dirty="0">
                <a:ln>
                  <a:noFill/>
                </a:ln>
                <a:solidFill>
                  <a:srgbClr val="C00000"/>
                </a:solidFill>
                <a:effectLst/>
                <a:uLnTx/>
                <a:uFillTx/>
              </a:rPr>
              <a:t>purgatory</a:t>
            </a:r>
            <a:r>
              <a:rPr kumimoji="0" lang="en-US" sz="3200" i="0" u="none" strike="noStrike" kern="1200" cap="none" spc="0" normalizeH="0" baseline="0" noProof="0" dirty="0">
                <a:ln>
                  <a:noFill/>
                </a:ln>
                <a:solidFill>
                  <a:prstClr val="black"/>
                </a:solidFill>
                <a:effectLst/>
                <a:uLnTx/>
                <a:uFillTx/>
              </a:rPr>
              <a:t> took </a:t>
            </a:r>
            <a:r>
              <a:rPr kumimoji="0" lang="en-US" sz="3200" i="1" u="none" strike="noStrike" kern="1200" cap="none" spc="0" normalizeH="0" baseline="0" noProof="0" dirty="0">
                <a:ln>
                  <a:noFill/>
                </a:ln>
                <a:solidFill>
                  <a:prstClr val="black"/>
                </a:solidFill>
                <a:effectLst/>
                <a:uLnTx/>
                <a:uFillTx/>
              </a:rPr>
              <a:t>widespread hold </a:t>
            </a:r>
            <a:r>
              <a:rPr kumimoji="0" lang="en-US" sz="3200" i="0" u="none" strike="noStrike" kern="1200" cap="none" spc="0" normalizeH="0" baseline="0" noProof="0" dirty="0">
                <a:ln>
                  <a:noFill/>
                </a:ln>
                <a:solidFill>
                  <a:prstClr val="black"/>
                </a:solidFill>
                <a:effectLst/>
                <a:uLnTx/>
                <a:uFillTx/>
              </a:rPr>
              <a:t>and when the </a:t>
            </a:r>
            <a:r>
              <a:rPr kumimoji="0" lang="en-US" sz="3200" i="0" u="none" strike="noStrike" kern="1200" cap="none" spc="0" normalizeH="0" baseline="0" noProof="0" dirty="0">
                <a:ln>
                  <a:noFill/>
                </a:ln>
                <a:solidFill>
                  <a:srgbClr val="C00000"/>
                </a:solidFill>
                <a:effectLst/>
                <a:uLnTx/>
                <a:uFillTx/>
              </a:rPr>
              <a:t>popes</a:t>
            </a:r>
            <a:r>
              <a:rPr kumimoji="0" lang="en-US" sz="3200" i="0" u="none" strike="noStrike" kern="1200" cap="none" spc="0" normalizeH="0" baseline="0" noProof="0" dirty="0">
                <a:ln>
                  <a:noFill/>
                </a:ln>
                <a:solidFill>
                  <a:prstClr val="black"/>
                </a:solidFill>
                <a:effectLst/>
                <a:uLnTx/>
                <a:uFillTx/>
              </a:rPr>
              <a:t> became the </a:t>
            </a:r>
            <a:r>
              <a:rPr kumimoji="0" lang="en-US" sz="3200" i="1" u="none" strike="noStrike" kern="1200" cap="none" spc="0" normalizeH="0" baseline="0" noProof="0" dirty="0">
                <a:ln>
                  <a:noFill/>
                </a:ln>
                <a:solidFill>
                  <a:prstClr val="black"/>
                </a:solidFill>
                <a:effectLst/>
                <a:uLnTx/>
                <a:uFillTx/>
              </a:rPr>
              <a:t>activist leaders </a:t>
            </a:r>
            <a:r>
              <a:rPr kumimoji="0" lang="en-US" sz="3200" i="0" u="none" strike="noStrike" kern="1200" cap="none" spc="0" normalizeH="0" baseline="0" noProof="0" dirty="0">
                <a:ln>
                  <a:noFill/>
                </a:ln>
                <a:solidFill>
                  <a:prstClr val="black"/>
                </a:solidFill>
                <a:effectLst/>
                <a:uLnTx/>
                <a:uFillTx/>
              </a:rPr>
              <a:t>in </a:t>
            </a:r>
            <a:r>
              <a:rPr lang="en-US" sz="3200" i="1" dirty="0">
                <a:solidFill>
                  <a:prstClr val="black"/>
                </a:solidFill>
              </a:rPr>
              <a:t>modify</a:t>
            </a:r>
            <a:r>
              <a:rPr kumimoji="0" lang="en-US" sz="3200" i="1" u="none" strike="noStrike" kern="1200" cap="none" spc="0" normalizeH="0" baseline="0" noProof="0" dirty="0" err="1">
                <a:ln>
                  <a:noFill/>
                </a:ln>
                <a:solidFill>
                  <a:prstClr val="black"/>
                </a:solidFill>
                <a:effectLst/>
                <a:uLnTx/>
                <a:uFillTx/>
              </a:rPr>
              <a:t>ing</a:t>
            </a:r>
            <a:r>
              <a:rPr kumimoji="0" lang="en-US" sz="3200" i="0" u="none" strike="noStrike" kern="1200" cap="none" spc="0" normalizeH="0" baseline="0" noProof="0" dirty="0">
                <a:ln>
                  <a:noFill/>
                </a:ln>
                <a:solidFill>
                  <a:prstClr val="black"/>
                </a:solidFill>
                <a:effectLst/>
                <a:uLnTx/>
                <a:uFillTx/>
              </a:rPr>
              <a:t> the </a:t>
            </a:r>
            <a:r>
              <a:rPr kumimoji="0" lang="en-US" sz="3200" i="0" u="none" strike="noStrike" kern="1200" cap="none" spc="0" normalizeH="0" baseline="0" noProof="0" dirty="0">
                <a:ln>
                  <a:noFill/>
                </a:ln>
                <a:solidFill>
                  <a:srgbClr val="C00000"/>
                </a:solidFill>
                <a:effectLst/>
                <a:uLnTx/>
                <a:uFillTx/>
              </a:rPr>
              <a:t>church</a:t>
            </a:r>
            <a:r>
              <a:rPr kumimoji="0" lang="en-US" sz="3200" i="0" u="none" strike="noStrike" kern="1200" cap="none" spc="0" normalizeH="0" baseline="0" noProof="0" dirty="0">
                <a:ln>
                  <a:noFill/>
                </a:ln>
                <a:solidFill>
                  <a:prstClr val="black"/>
                </a:solidFill>
                <a:effectLst/>
                <a:uLnTx/>
                <a:uFillTx/>
              </a:rPr>
              <a:t> and </a:t>
            </a:r>
            <a:r>
              <a:rPr kumimoji="0" lang="en-US" sz="3200" i="1" u="none" strike="noStrike" kern="1200" cap="none" spc="0" normalizeH="0" baseline="0" noProof="0" dirty="0">
                <a:ln>
                  <a:noFill/>
                </a:ln>
                <a:solidFill>
                  <a:prstClr val="black"/>
                </a:solidFill>
                <a:effectLst/>
                <a:uLnTx/>
                <a:uFillTx/>
              </a:rPr>
              <a:t>initiating</a:t>
            </a:r>
            <a:r>
              <a:rPr kumimoji="0" lang="en-US" sz="3200" i="0" u="none" strike="noStrike" kern="1200" cap="none" spc="0" normalizeH="0" baseline="0" noProof="0" dirty="0">
                <a:ln>
                  <a:noFill/>
                </a:ln>
                <a:solidFill>
                  <a:prstClr val="black"/>
                </a:solidFill>
                <a:effectLst/>
                <a:uLnTx/>
                <a:uFillTx/>
              </a:rPr>
              <a:t> </a:t>
            </a:r>
            <a:r>
              <a:rPr kumimoji="0" lang="en-US" sz="3200" i="0" u="none" strike="noStrike" kern="1200" cap="none" spc="0" normalizeH="0" baseline="0" noProof="0" dirty="0">
                <a:ln>
                  <a:noFill/>
                </a:ln>
                <a:solidFill>
                  <a:srgbClr val="C00000"/>
                </a:solidFill>
                <a:effectLst/>
                <a:uLnTx/>
                <a:uFillTx/>
              </a:rPr>
              <a:t>Crusades</a:t>
            </a:r>
            <a:r>
              <a:rPr kumimoji="0" lang="en-US" sz="3200" i="0" u="none" strike="noStrike" kern="1200" cap="none" spc="0" normalizeH="0" baseline="0" noProof="0" dirty="0">
                <a:ln>
                  <a:noFill/>
                </a:ln>
                <a:solidFill>
                  <a:prstClr val="black"/>
                </a:solidFill>
                <a:effectLst/>
                <a:uLnTx/>
                <a:uFillTx/>
              </a:rPr>
              <a:t>. </a:t>
            </a:r>
          </a:p>
          <a:p>
            <a:endParaRPr lang="en-US" dirty="0"/>
          </a:p>
        </p:txBody>
      </p:sp>
      <p:sp>
        <p:nvSpPr>
          <p:cNvPr id="5" name="Footer Placeholder 4">
            <a:extLst>
              <a:ext uri="{FF2B5EF4-FFF2-40B4-BE49-F238E27FC236}">
                <a16:creationId xmlns:a16="http://schemas.microsoft.com/office/drawing/2014/main" id="{667A11B6-E61B-F3FD-B1C7-6EA9F6CC87F8}"/>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B78073CD-6236-FAE7-01D0-4A3655E9B066}"/>
              </a:ext>
            </a:extLst>
          </p:cNvPr>
          <p:cNvSpPr>
            <a:spLocks noGrp="1"/>
          </p:cNvSpPr>
          <p:nvPr>
            <p:ph type="sldNum" sz="quarter" idx="12"/>
          </p:nvPr>
        </p:nvSpPr>
        <p:spPr/>
        <p:txBody>
          <a:bodyPr/>
          <a:lstStyle/>
          <a:p>
            <a:fld id="{1450AE65-80BF-467E-8D94-24F8D9313383}" type="slidenum">
              <a:rPr lang="en-US" sz="1600" smtClean="0"/>
              <a:pPr/>
              <a:t>30</a:t>
            </a:fld>
            <a:endParaRPr lang="en-US" sz="1600" dirty="0"/>
          </a:p>
        </p:txBody>
      </p:sp>
    </p:spTree>
    <p:extLst>
      <p:ext uri="{BB962C8B-B14F-4D97-AF65-F5344CB8AC3E}">
        <p14:creationId xmlns:p14="http://schemas.microsoft.com/office/powerpoint/2010/main" val="402107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A719-7441-8601-983F-39494844F6A6}"/>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E826CEA0-DF46-5AC7-D69D-4EFC084182B7}"/>
              </a:ext>
            </a:extLst>
          </p:cNvPr>
          <p:cNvSpPr>
            <a:spLocks noGrp="1"/>
          </p:cNvSpPr>
          <p:nvPr>
            <p:ph idx="1"/>
          </p:nvPr>
        </p:nvSpPr>
        <p:spPr>
          <a:xfrm>
            <a:off x="838200" y="1825625"/>
            <a:ext cx="10869706" cy="4667250"/>
          </a:xfrm>
        </p:spPr>
        <p:txBody>
          <a:bodyPr>
            <a:normAutofit/>
          </a:bodyPr>
          <a:lstStyle/>
          <a:p>
            <a:r>
              <a:rPr lang="en-US" sz="3200" dirty="0">
                <a:solidFill>
                  <a:srgbClr val="C00000"/>
                </a:solidFill>
              </a:rPr>
              <a:t>Hus</a:t>
            </a:r>
            <a:r>
              <a:rPr lang="en-US" sz="3200" dirty="0"/>
              <a:t> </a:t>
            </a:r>
            <a:r>
              <a:rPr lang="en-US" sz="3200" i="1" dirty="0"/>
              <a:t>opposed</a:t>
            </a:r>
            <a:r>
              <a:rPr lang="en-US" sz="3200" dirty="0"/>
              <a:t> many aspects of the </a:t>
            </a:r>
            <a:r>
              <a:rPr lang="en-US" sz="3200" dirty="0">
                <a:solidFill>
                  <a:srgbClr val="C00000"/>
                </a:solidFill>
              </a:rPr>
              <a:t>Catholic Church in Bohemia</a:t>
            </a:r>
            <a:r>
              <a:rPr lang="en-US" sz="3200" dirty="0"/>
              <a:t>, such as its views on </a:t>
            </a:r>
            <a:r>
              <a:rPr lang="en-US" sz="3200" dirty="0">
                <a:solidFill>
                  <a:srgbClr val="C00000"/>
                </a:solidFill>
              </a:rPr>
              <a:t>ecclesiology</a:t>
            </a:r>
            <a:r>
              <a:rPr lang="en-US" sz="3200" dirty="0"/>
              <a:t> (study of church origins, etc.), </a:t>
            </a:r>
            <a:r>
              <a:rPr lang="en-US" sz="3200" dirty="0">
                <a:solidFill>
                  <a:srgbClr val="C00000"/>
                </a:solidFill>
              </a:rPr>
              <a:t>simony</a:t>
            </a:r>
            <a:r>
              <a:rPr lang="en-US" sz="3200" dirty="0"/>
              <a:t> (buying or selling spiritual gifts or positions), and other theological topics. (See Acts 8: 18-24)</a:t>
            </a:r>
          </a:p>
          <a:p>
            <a:r>
              <a:rPr lang="en-US" sz="3200" dirty="0">
                <a:solidFill>
                  <a:srgbClr val="C00000"/>
                </a:solidFill>
              </a:rPr>
              <a:t>Hus</a:t>
            </a:r>
            <a:r>
              <a:rPr lang="en-US" sz="3200" dirty="0"/>
              <a:t> was a </a:t>
            </a:r>
            <a:r>
              <a:rPr lang="en-US" sz="3200" dirty="0">
                <a:solidFill>
                  <a:srgbClr val="C00000"/>
                </a:solidFill>
              </a:rPr>
              <a:t>master</a:t>
            </a:r>
            <a:r>
              <a:rPr lang="en-US" sz="3200" dirty="0"/>
              <a:t>, </a:t>
            </a:r>
            <a:r>
              <a:rPr lang="en-US" sz="3200" dirty="0">
                <a:solidFill>
                  <a:srgbClr val="C00000"/>
                </a:solidFill>
              </a:rPr>
              <a:t>dean</a:t>
            </a:r>
            <a:r>
              <a:rPr lang="en-US" sz="3200" dirty="0"/>
              <a:t> and </a:t>
            </a:r>
            <a:r>
              <a:rPr lang="en-US" sz="3200" dirty="0">
                <a:solidFill>
                  <a:srgbClr val="C00000"/>
                </a:solidFill>
              </a:rPr>
              <a:t>rector</a:t>
            </a:r>
            <a:r>
              <a:rPr lang="en-US" sz="3200" dirty="0"/>
              <a:t> at the </a:t>
            </a:r>
            <a:r>
              <a:rPr lang="en-US" sz="3200" dirty="0">
                <a:solidFill>
                  <a:srgbClr val="C00000"/>
                </a:solidFill>
              </a:rPr>
              <a:t>Charles University </a:t>
            </a:r>
            <a:r>
              <a:rPr lang="en-US" sz="3200" dirty="0"/>
              <a:t>in </a:t>
            </a:r>
            <a:r>
              <a:rPr lang="en-US" sz="3200" dirty="0">
                <a:solidFill>
                  <a:srgbClr val="C00000"/>
                </a:solidFill>
              </a:rPr>
              <a:t>Prague</a:t>
            </a:r>
            <a:r>
              <a:rPr lang="en-US" sz="3200" dirty="0"/>
              <a:t> between 1409 and 1410.</a:t>
            </a:r>
          </a:p>
          <a:p>
            <a:r>
              <a:rPr lang="en-US" sz="3200" dirty="0"/>
              <a:t>This was the time of a split in the </a:t>
            </a:r>
            <a:r>
              <a:rPr lang="en-US" sz="3200" dirty="0">
                <a:solidFill>
                  <a:srgbClr val="C00000"/>
                </a:solidFill>
              </a:rPr>
              <a:t>Western church </a:t>
            </a:r>
            <a:r>
              <a:rPr lang="en-US" sz="3200" dirty="0"/>
              <a:t>when there were </a:t>
            </a:r>
            <a:r>
              <a:rPr lang="en-US" sz="3200" dirty="0">
                <a:solidFill>
                  <a:srgbClr val="C00000"/>
                </a:solidFill>
              </a:rPr>
              <a:t>two popes</a:t>
            </a:r>
            <a:r>
              <a:rPr lang="en-US" sz="3200" dirty="0"/>
              <a:t>, </a:t>
            </a:r>
            <a:r>
              <a:rPr lang="en-US" sz="3200" dirty="0">
                <a:solidFill>
                  <a:srgbClr val="C00000"/>
                </a:solidFill>
              </a:rPr>
              <a:t>conflicts galore </a:t>
            </a:r>
            <a:r>
              <a:rPr lang="en-US" sz="3200" dirty="0"/>
              <a:t>and the </a:t>
            </a:r>
            <a:r>
              <a:rPr lang="en-US" sz="3200" dirty="0">
                <a:solidFill>
                  <a:srgbClr val="C00000"/>
                </a:solidFill>
              </a:rPr>
              <a:t>sale of indulgences </a:t>
            </a:r>
            <a:r>
              <a:rPr lang="en-US" sz="3200" dirty="0"/>
              <a:t>to </a:t>
            </a:r>
            <a:r>
              <a:rPr lang="en-US" sz="3200" i="1" dirty="0"/>
              <a:t>raise</a:t>
            </a:r>
            <a:r>
              <a:rPr lang="en-US" sz="3200" dirty="0"/>
              <a:t> money for </a:t>
            </a:r>
            <a:r>
              <a:rPr lang="en-US" sz="3200" dirty="0">
                <a:solidFill>
                  <a:srgbClr val="C00000"/>
                </a:solidFill>
              </a:rPr>
              <a:t>political power </a:t>
            </a:r>
            <a:r>
              <a:rPr lang="en-US" sz="3200" dirty="0"/>
              <a:t>reasons.</a:t>
            </a:r>
          </a:p>
        </p:txBody>
      </p:sp>
      <p:sp>
        <p:nvSpPr>
          <p:cNvPr id="4" name="Footer Placeholder 3">
            <a:extLst>
              <a:ext uri="{FF2B5EF4-FFF2-40B4-BE49-F238E27FC236}">
                <a16:creationId xmlns:a16="http://schemas.microsoft.com/office/drawing/2014/main" id="{D73E901B-06C2-0D7F-1292-9F7CA8504252}"/>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A0769C41-5B54-2220-395D-A66254F47DA1}"/>
              </a:ext>
            </a:extLst>
          </p:cNvPr>
          <p:cNvSpPr>
            <a:spLocks noGrp="1"/>
          </p:cNvSpPr>
          <p:nvPr>
            <p:ph type="sldNum" sz="quarter" idx="12"/>
          </p:nvPr>
        </p:nvSpPr>
        <p:spPr/>
        <p:txBody>
          <a:bodyPr/>
          <a:lstStyle/>
          <a:p>
            <a:fld id="{1450AE65-80BF-467E-8D94-24F8D9313383}" type="slidenum">
              <a:rPr lang="en-US" sz="1800" smtClean="0"/>
              <a:t>31</a:t>
            </a:fld>
            <a:endParaRPr lang="en-US" sz="1800" dirty="0"/>
          </a:p>
        </p:txBody>
      </p:sp>
    </p:spTree>
    <p:extLst>
      <p:ext uri="{BB962C8B-B14F-4D97-AF65-F5344CB8AC3E}">
        <p14:creationId xmlns:p14="http://schemas.microsoft.com/office/powerpoint/2010/main" val="5974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AFF03-961C-9284-0EED-DE93242D5276}"/>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000C12B3-C2F9-CF88-D3DF-8A868FC09206}"/>
              </a:ext>
            </a:extLst>
          </p:cNvPr>
          <p:cNvSpPr>
            <a:spLocks noGrp="1"/>
          </p:cNvSpPr>
          <p:nvPr>
            <p:ph sz="half" idx="1"/>
          </p:nvPr>
        </p:nvSpPr>
        <p:spPr>
          <a:xfrm>
            <a:off x="475129" y="1825625"/>
            <a:ext cx="9592235" cy="4667250"/>
          </a:xfrm>
        </p:spPr>
        <p:txBody>
          <a:bodyPr>
            <a:normAutofit fontScale="92500"/>
          </a:bodyPr>
          <a:lstStyle/>
          <a:p>
            <a:r>
              <a:rPr lang="en-US" sz="3200" dirty="0">
                <a:solidFill>
                  <a:srgbClr val="C00000"/>
                </a:solidFill>
              </a:rPr>
              <a:t>Hus</a:t>
            </a:r>
            <a:r>
              <a:rPr lang="en-US" sz="3200" dirty="0"/>
              <a:t> was </a:t>
            </a:r>
            <a:r>
              <a:rPr lang="en-US" sz="3200" i="1" dirty="0"/>
              <a:t>charged </a:t>
            </a:r>
            <a:r>
              <a:rPr lang="en-US" sz="3200" dirty="0"/>
              <a:t>with </a:t>
            </a:r>
            <a:r>
              <a:rPr lang="en-US" sz="3200" dirty="0">
                <a:solidFill>
                  <a:srgbClr val="C00000"/>
                </a:solidFill>
              </a:rPr>
              <a:t>Heresy</a:t>
            </a:r>
            <a:r>
              <a:rPr lang="en-US" sz="3200" dirty="0"/>
              <a:t>, thus </a:t>
            </a:r>
            <a:r>
              <a:rPr lang="en-US" sz="3200" i="1" dirty="0"/>
              <a:t>fearing for his life</a:t>
            </a:r>
            <a:r>
              <a:rPr lang="en-US" sz="3200" dirty="0"/>
              <a:t>.</a:t>
            </a:r>
          </a:p>
          <a:p>
            <a:r>
              <a:rPr lang="en-US" sz="3200" dirty="0"/>
              <a:t>He was </a:t>
            </a:r>
            <a:r>
              <a:rPr lang="en-US" sz="3200" i="1" dirty="0"/>
              <a:t>given safe passage </a:t>
            </a:r>
            <a:r>
              <a:rPr lang="en-US" sz="3200" dirty="0"/>
              <a:t>to </a:t>
            </a:r>
            <a:r>
              <a:rPr lang="en-US" sz="3200" i="1" dirty="0"/>
              <a:t>travel</a:t>
            </a:r>
            <a:r>
              <a:rPr lang="en-US" sz="3200" dirty="0"/>
              <a:t> to the next </a:t>
            </a:r>
            <a:r>
              <a:rPr lang="en-US" sz="3200" dirty="0">
                <a:solidFill>
                  <a:srgbClr val="C00000"/>
                </a:solidFill>
              </a:rPr>
              <a:t>council </a:t>
            </a:r>
            <a:r>
              <a:rPr lang="en-US" sz="3200" dirty="0"/>
              <a:t>to be held in </a:t>
            </a:r>
            <a:r>
              <a:rPr lang="en-US" sz="3200" dirty="0">
                <a:solidFill>
                  <a:srgbClr val="C00000"/>
                </a:solidFill>
              </a:rPr>
              <a:t>Konstanz, Germany</a:t>
            </a:r>
            <a:r>
              <a:rPr lang="en-US" sz="3200" dirty="0"/>
              <a:t>, where he was to be </a:t>
            </a:r>
            <a:r>
              <a:rPr lang="en-US" sz="3200" dirty="0">
                <a:solidFill>
                  <a:srgbClr val="C00000"/>
                </a:solidFill>
              </a:rPr>
              <a:t>tried</a:t>
            </a:r>
            <a:r>
              <a:rPr lang="en-US" sz="3200" dirty="0"/>
              <a:t>.</a:t>
            </a:r>
          </a:p>
          <a:p>
            <a:r>
              <a:rPr lang="en-US" sz="3200" dirty="0"/>
              <a:t>The </a:t>
            </a:r>
            <a:r>
              <a:rPr lang="en-US" sz="3200" dirty="0">
                <a:solidFill>
                  <a:srgbClr val="C00000"/>
                </a:solidFill>
              </a:rPr>
              <a:t>Bishop of Prague </a:t>
            </a:r>
            <a:r>
              <a:rPr lang="en-US" sz="3200" i="1" dirty="0"/>
              <a:t>reasoned</a:t>
            </a:r>
            <a:r>
              <a:rPr lang="en-US" sz="3200" dirty="0"/>
              <a:t> with the </a:t>
            </a:r>
            <a:r>
              <a:rPr lang="en-US" sz="3200" dirty="0">
                <a:solidFill>
                  <a:srgbClr val="C00000"/>
                </a:solidFill>
              </a:rPr>
              <a:t>king</a:t>
            </a:r>
            <a:r>
              <a:rPr lang="en-US" sz="3200" dirty="0"/>
              <a:t> that it was </a:t>
            </a:r>
            <a:r>
              <a:rPr lang="en-US" sz="3200" i="1" dirty="0"/>
              <a:t>not required to keep </a:t>
            </a:r>
            <a:r>
              <a:rPr lang="en-US" sz="3200" dirty="0"/>
              <a:t>his </a:t>
            </a:r>
            <a:r>
              <a:rPr lang="en-US" sz="3200" dirty="0">
                <a:solidFill>
                  <a:srgbClr val="C00000"/>
                </a:solidFill>
              </a:rPr>
              <a:t>word</a:t>
            </a:r>
            <a:r>
              <a:rPr lang="en-US" sz="3200" dirty="0"/>
              <a:t> with a </a:t>
            </a:r>
            <a:r>
              <a:rPr lang="en-US" sz="3200" dirty="0">
                <a:solidFill>
                  <a:srgbClr val="C00000"/>
                </a:solidFill>
              </a:rPr>
              <a:t>heretic</a:t>
            </a:r>
            <a:r>
              <a:rPr lang="en-US" sz="3200" dirty="0"/>
              <a:t>, causing the </a:t>
            </a:r>
            <a:r>
              <a:rPr lang="en-US" sz="3200" dirty="0">
                <a:solidFill>
                  <a:srgbClr val="C00000"/>
                </a:solidFill>
              </a:rPr>
              <a:t>safe passage </a:t>
            </a:r>
            <a:r>
              <a:rPr lang="en-US" sz="3200" dirty="0"/>
              <a:t>to be </a:t>
            </a:r>
            <a:r>
              <a:rPr lang="en-US" sz="3200" dirty="0">
                <a:solidFill>
                  <a:srgbClr val="C00000"/>
                </a:solidFill>
              </a:rPr>
              <a:t>cancelled</a:t>
            </a:r>
            <a:r>
              <a:rPr lang="en-US" sz="3200" dirty="0"/>
              <a:t>.</a:t>
            </a:r>
          </a:p>
          <a:p>
            <a:r>
              <a:rPr lang="en-US" sz="3200" dirty="0">
                <a:solidFill>
                  <a:srgbClr val="C00000"/>
                </a:solidFill>
              </a:rPr>
              <a:t>Hus</a:t>
            </a:r>
            <a:r>
              <a:rPr lang="en-US" sz="3200" dirty="0"/>
              <a:t> was</a:t>
            </a:r>
            <a:r>
              <a:rPr lang="en-US" sz="3200" i="1" dirty="0"/>
              <a:t> seized </a:t>
            </a:r>
            <a:r>
              <a:rPr lang="en-US" sz="3200" dirty="0"/>
              <a:t>and </a:t>
            </a:r>
            <a:r>
              <a:rPr lang="en-US" sz="3200" i="1" dirty="0"/>
              <a:t>held for trial </a:t>
            </a:r>
            <a:r>
              <a:rPr lang="en-US" sz="3200" dirty="0"/>
              <a:t>at</a:t>
            </a:r>
            <a:r>
              <a:rPr lang="en-US" sz="3200" dirty="0">
                <a:solidFill>
                  <a:srgbClr val="C00000"/>
                </a:solidFill>
              </a:rPr>
              <a:t> Konstanz </a:t>
            </a:r>
            <a:r>
              <a:rPr lang="en-US" sz="3200" dirty="0"/>
              <a:t>and </a:t>
            </a:r>
            <a:r>
              <a:rPr lang="en-US" sz="3200" i="1" dirty="0"/>
              <a:t>declared guilty.</a:t>
            </a:r>
          </a:p>
          <a:p>
            <a:r>
              <a:rPr lang="en-US" sz="3200" dirty="0"/>
              <a:t>He was </a:t>
            </a:r>
            <a:r>
              <a:rPr lang="en-US" sz="3200" i="1" dirty="0"/>
              <a:t>burned at the stake </a:t>
            </a:r>
            <a:r>
              <a:rPr lang="en-US" sz="3200" dirty="0"/>
              <a:t>all the while </a:t>
            </a:r>
            <a:r>
              <a:rPr lang="en-US" sz="3200" dirty="0">
                <a:solidFill>
                  <a:srgbClr val="C00000"/>
                </a:solidFill>
              </a:rPr>
              <a:t>singing </a:t>
            </a:r>
            <a:r>
              <a:rPr lang="en-US" sz="3200" dirty="0"/>
              <a:t>to the </a:t>
            </a:r>
            <a:r>
              <a:rPr lang="en-US" sz="3200" i="1" dirty="0"/>
              <a:t>end</a:t>
            </a:r>
            <a:r>
              <a:rPr lang="en-US" sz="3200" dirty="0"/>
              <a:t>.</a:t>
            </a:r>
          </a:p>
        </p:txBody>
      </p:sp>
      <p:pic>
        <p:nvPicPr>
          <p:cNvPr id="7" name="Content Placeholder 6">
            <a:extLst>
              <a:ext uri="{FF2B5EF4-FFF2-40B4-BE49-F238E27FC236}">
                <a16:creationId xmlns:a16="http://schemas.microsoft.com/office/drawing/2014/main" id="{323197E8-2645-F2FC-5674-7F37DA1E181D}"/>
              </a:ext>
            </a:extLst>
          </p:cNvPr>
          <p:cNvPicPr>
            <a:picLocks noGrp="1" noChangeAspect="1"/>
          </p:cNvPicPr>
          <p:nvPr>
            <p:ph sz="half" idx="2"/>
          </p:nvPr>
        </p:nvPicPr>
        <p:blipFill>
          <a:blip r:embed="rId3"/>
          <a:stretch>
            <a:fillRect/>
          </a:stretch>
        </p:blipFill>
        <p:spPr>
          <a:xfrm>
            <a:off x="9982200" y="1785985"/>
            <a:ext cx="2109399" cy="3286029"/>
          </a:xfrm>
          <a:prstGeom prst="rect">
            <a:avLst/>
          </a:prstGeom>
        </p:spPr>
      </p:pic>
      <p:sp>
        <p:nvSpPr>
          <p:cNvPr id="4" name="Footer Placeholder 3">
            <a:extLst>
              <a:ext uri="{FF2B5EF4-FFF2-40B4-BE49-F238E27FC236}">
                <a16:creationId xmlns:a16="http://schemas.microsoft.com/office/drawing/2014/main" id="{F27BDD8A-A94F-0120-33DF-4DACA93E6F54}"/>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1DA2EB66-2A18-8BBB-9D68-423EF46DD445}"/>
              </a:ext>
            </a:extLst>
          </p:cNvPr>
          <p:cNvSpPr>
            <a:spLocks noGrp="1"/>
          </p:cNvSpPr>
          <p:nvPr>
            <p:ph type="sldNum" sz="quarter" idx="12"/>
          </p:nvPr>
        </p:nvSpPr>
        <p:spPr/>
        <p:txBody>
          <a:bodyPr/>
          <a:lstStyle/>
          <a:p>
            <a:fld id="{1450AE65-80BF-467E-8D94-24F8D9313383}" type="slidenum">
              <a:rPr lang="en-US" sz="1800" smtClean="0"/>
              <a:t>32</a:t>
            </a:fld>
            <a:endParaRPr lang="en-US" sz="1800" dirty="0"/>
          </a:p>
        </p:txBody>
      </p:sp>
    </p:spTree>
    <p:extLst>
      <p:ext uri="{BB962C8B-B14F-4D97-AF65-F5344CB8AC3E}">
        <p14:creationId xmlns:p14="http://schemas.microsoft.com/office/powerpoint/2010/main" val="401246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00AD-20A4-BE16-548A-757E23C57842}"/>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438A7BEA-30A1-270F-C48A-6DB2FD335241}"/>
              </a:ext>
            </a:extLst>
          </p:cNvPr>
          <p:cNvSpPr>
            <a:spLocks noGrp="1"/>
          </p:cNvSpPr>
          <p:nvPr>
            <p:ph sz="half" idx="1"/>
          </p:nvPr>
        </p:nvSpPr>
        <p:spPr>
          <a:xfrm>
            <a:off x="385483" y="1825625"/>
            <a:ext cx="6239433" cy="4667250"/>
          </a:xfrm>
        </p:spPr>
        <p:txBody>
          <a:bodyPr>
            <a:normAutofit/>
          </a:bodyPr>
          <a:lstStyle/>
          <a:p>
            <a:r>
              <a:rPr lang="en-US" sz="3200" dirty="0"/>
              <a:t>His response, </a:t>
            </a:r>
            <a:r>
              <a:rPr lang="en-US" sz="3200" i="1" dirty="0"/>
              <a:t>“You are now going to burn a goose, but in a century, you will have a swan which you can neither roast nor boil.” </a:t>
            </a:r>
            <a:r>
              <a:rPr lang="en-US" sz="3200" dirty="0"/>
              <a:t>(Fulfilled by </a:t>
            </a:r>
            <a:r>
              <a:rPr lang="en-US" sz="3200" dirty="0">
                <a:solidFill>
                  <a:srgbClr val="C00000"/>
                </a:solidFill>
              </a:rPr>
              <a:t>Martin Luther</a:t>
            </a:r>
            <a:r>
              <a:rPr lang="en-US" sz="3200" dirty="0"/>
              <a:t>.)</a:t>
            </a:r>
          </a:p>
          <a:p>
            <a:r>
              <a:rPr lang="en-US" sz="3200" dirty="0"/>
              <a:t>It was </a:t>
            </a:r>
            <a:r>
              <a:rPr lang="en-US" sz="3200" i="1" dirty="0"/>
              <a:t>reported </a:t>
            </a:r>
            <a:r>
              <a:rPr lang="en-US" sz="3200" dirty="0"/>
              <a:t>that much debauchery and drunkenness also took place, with more </a:t>
            </a:r>
            <a:r>
              <a:rPr lang="en-US" sz="3200" dirty="0">
                <a:solidFill>
                  <a:srgbClr val="C00000"/>
                </a:solidFill>
              </a:rPr>
              <a:t>prostitutes</a:t>
            </a:r>
            <a:r>
              <a:rPr lang="en-US" sz="3200" dirty="0"/>
              <a:t> present than </a:t>
            </a:r>
            <a:r>
              <a:rPr lang="en-US" sz="3200" dirty="0">
                <a:solidFill>
                  <a:srgbClr val="C00000"/>
                </a:solidFill>
              </a:rPr>
              <a:t>council attendees</a:t>
            </a:r>
            <a:r>
              <a:rPr lang="en-US" sz="3200" dirty="0"/>
              <a:t>. </a:t>
            </a:r>
          </a:p>
        </p:txBody>
      </p:sp>
      <p:pic>
        <p:nvPicPr>
          <p:cNvPr id="7" name="Content Placeholder 6">
            <a:extLst>
              <a:ext uri="{FF2B5EF4-FFF2-40B4-BE49-F238E27FC236}">
                <a16:creationId xmlns:a16="http://schemas.microsoft.com/office/drawing/2014/main" id="{425A0A51-9F70-DC7B-7BA4-9F367D43533C}"/>
              </a:ext>
            </a:extLst>
          </p:cNvPr>
          <p:cNvPicPr>
            <a:picLocks noGrp="1" noChangeAspect="1"/>
          </p:cNvPicPr>
          <p:nvPr>
            <p:ph sz="half" idx="2"/>
          </p:nvPr>
        </p:nvPicPr>
        <p:blipFill>
          <a:blip r:embed="rId3"/>
          <a:stretch>
            <a:fillRect/>
          </a:stretch>
        </p:blipFill>
        <p:spPr>
          <a:xfrm>
            <a:off x="6624917" y="1870075"/>
            <a:ext cx="5181600" cy="3459618"/>
          </a:xfrm>
          <a:prstGeom prst="rect">
            <a:avLst/>
          </a:prstGeom>
        </p:spPr>
      </p:pic>
      <p:sp>
        <p:nvSpPr>
          <p:cNvPr id="4" name="Footer Placeholder 3">
            <a:extLst>
              <a:ext uri="{FF2B5EF4-FFF2-40B4-BE49-F238E27FC236}">
                <a16:creationId xmlns:a16="http://schemas.microsoft.com/office/drawing/2014/main" id="{442CEE38-947B-BE02-A3B2-AF75F47BB6DB}"/>
              </a:ext>
            </a:extLst>
          </p:cNvPr>
          <p:cNvSpPr>
            <a:spLocks noGrp="1"/>
          </p:cNvSpPr>
          <p:nvPr>
            <p:ph type="ftr" sz="quarter" idx="11"/>
          </p:nvPr>
        </p:nvSpPr>
        <p:spPr/>
        <p:txBody>
          <a:bodyPr/>
          <a:lstStyle/>
          <a:p>
            <a:r>
              <a:rPr lang="en-US" dirty="0"/>
              <a:t>(c) 2025 CMS</a:t>
            </a:r>
          </a:p>
        </p:txBody>
      </p:sp>
      <p:sp>
        <p:nvSpPr>
          <p:cNvPr id="5" name="Slide Number Placeholder 4">
            <a:extLst>
              <a:ext uri="{FF2B5EF4-FFF2-40B4-BE49-F238E27FC236}">
                <a16:creationId xmlns:a16="http://schemas.microsoft.com/office/drawing/2014/main" id="{AA60B5D2-9BB3-B666-2F91-D32983CC75C6}"/>
              </a:ext>
            </a:extLst>
          </p:cNvPr>
          <p:cNvSpPr>
            <a:spLocks noGrp="1"/>
          </p:cNvSpPr>
          <p:nvPr>
            <p:ph type="sldNum" sz="quarter" idx="12"/>
          </p:nvPr>
        </p:nvSpPr>
        <p:spPr/>
        <p:txBody>
          <a:bodyPr/>
          <a:lstStyle/>
          <a:p>
            <a:fld id="{1450AE65-80BF-467E-8D94-24F8D9313383}" type="slidenum">
              <a:rPr lang="en-US" smtClean="0"/>
              <a:t>33</a:t>
            </a:fld>
            <a:endParaRPr lang="en-US" dirty="0"/>
          </a:p>
        </p:txBody>
      </p:sp>
      <p:sp>
        <p:nvSpPr>
          <p:cNvPr id="8" name="TextBox 7">
            <a:extLst>
              <a:ext uri="{FF2B5EF4-FFF2-40B4-BE49-F238E27FC236}">
                <a16:creationId xmlns:a16="http://schemas.microsoft.com/office/drawing/2014/main" id="{2ECDB635-FDA4-C729-80C1-ADE4C088B49C}"/>
              </a:ext>
            </a:extLst>
          </p:cNvPr>
          <p:cNvSpPr txBox="1"/>
          <p:nvPr/>
        </p:nvSpPr>
        <p:spPr>
          <a:xfrm>
            <a:off x="6624917" y="5509080"/>
            <a:ext cx="4890247" cy="1077218"/>
          </a:xfrm>
          <a:prstGeom prst="rect">
            <a:avLst/>
          </a:prstGeom>
          <a:noFill/>
        </p:spPr>
        <p:txBody>
          <a:bodyPr wrap="square" rtlCol="0">
            <a:spAutoFit/>
          </a:bodyPr>
          <a:lstStyle/>
          <a:p>
            <a:pPr algn="ctr"/>
            <a:r>
              <a:rPr lang="en-US" sz="3200" dirty="0"/>
              <a:t>Jan Hus Monument, Old Town Square, Prague</a:t>
            </a:r>
          </a:p>
        </p:txBody>
      </p:sp>
    </p:spTree>
    <p:extLst>
      <p:ext uri="{BB962C8B-B14F-4D97-AF65-F5344CB8AC3E}">
        <p14:creationId xmlns:p14="http://schemas.microsoft.com/office/powerpoint/2010/main" val="130921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8087-D99F-9210-CC17-690F243929EA}"/>
              </a:ext>
            </a:extLst>
          </p:cNvPr>
          <p:cNvSpPr>
            <a:spLocks noGrp="1"/>
          </p:cNvSpPr>
          <p:nvPr>
            <p:ph type="title"/>
          </p:nvPr>
        </p:nvSpPr>
        <p:spPr/>
        <p:txBody>
          <a:bodyPr>
            <a:normAutofit/>
          </a:bodyPr>
          <a:lstStyle/>
          <a:p>
            <a:r>
              <a:rPr lang="en-US" b="1" dirty="0"/>
              <a:t>The Reformers of the Western Church, i.e. Roman Catholic Church</a:t>
            </a:r>
          </a:p>
        </p:txBody>
      </p:sp>
      <p:sp>
        <p:nvSpPr>
          <p:cNvPr id="7" name="Content Placeholder 6">
            <a:extLst>
              <a:ext uri="{FF2B5EF4-FFF2-40B4-BE49-F238E27FC236}">
                <a16:creationId xmlns:a16="http://schemas.microsoft.com/office/drawing/2014/main" id="{83AA9DF2-0051-3A5C-1967-E0E6BB820CF1}"/>
              </a:ext>
            </a:extLst>
          </p:cNvPr>
          <p:cNvSpPr>
            <a:spLocks noGrp="1"/>
          </p:cNvSpPr>
          <p:nvPr>
            <p:ph idx="1"/>
          </p:nvPr>
        </p:nvSpPr>
        <p:spPr>
          <a:xfrm>
            <a:off x="838200" y="1825625"/>
            <a:ext cx="10977282" cy="4351338"/>
          </a:xfrm>
        </p:spPr>
        <p:txBody>
          <a:bodyPr>
            <a:noAutofit/>
          </a:bodyPr>
          <a:lstStyle/>
          <a:p>
            <a:r>
              <a:rPr lang="en-US" sz="3200" dirty="0"/>
              <a:t>The </a:t>
            </a:r>
            <a:r>
              <a:rPr lang="en-US" sz="3200" dirty="0">
                <a:solidFill>
                  <a:srgbClr val="C00000"/>
                </a:solidFill>
              </a:rPr>
              <a:t>death</a:t>
            </a:r>
            <a:r>
              <a:rPr lang="en-US" sz="3200" dirty="0"/>
              <a:t> of </a:t>
            </a:r>
            <a:r>
              <a:rPr lang="en-US" sz="3200" dirty="0">
                <a:solidFill>
                  <a:srgbClr val="C00000"/>
                </a:solidFill>
              </a:rPr>
              <a:t>Jan Hus </a:t>
            </a:r>
            <a:r>
              <a:rPr lang="en-US" sz="3200" i="1" dirty="0"/>
              <a:t>kicked off </a:t>
            </a:r>
            <a:r>
              <a:rPr lang="en-US" sz="3200" dirty="0"/>
              <a:t>a string of events lasting years.</a:t>
            </a:r>
          </a:p>
          <a:p>
            <a:r>
              <a:rPr lang="en-US" sz="3200" dirty="0"/>
              <a:t>In 1415 the </a:t>
            </a:r>
            <a:r>
              <a:rPr lang="en-US" sz="3200" dirty="0">
                <a:solidFill>
                  <a:srgbClr val="C00000"/>
                </a:solidFill>
              </a:rPr>
              <a:t>Hussite/Catholic </a:t>
            </a:r>
            <a:r>
              <a:rPr lang="en-US" sz="3200" dirty="0"/>
              <a:t>war </a:t>
            </a:r>
            <a:r>
              <a:rPr lang="en-US" sz="3200" i="1" dirty="0"/>
              <a:t>broke out </a:t>
            </a:r>
            <a:r>
              <a:rPr lang="en-US" sz="3200" dirty="0"/>
              <a:t>in </a:t>
            </a:r>
            <a:r>
              <a:rPr lang="en-US" sz="3200" dirty="0">
                <a:solidFill>
                  <a:srgbClr val="C00000"/>
                </a:solidFill>
              </a:rPr>
              <a:t>Bohemia</a:t>
            </a:r>
            <a:r>
              <a:rPr lang="en-US" sz="3200" dirty="0"/>
              <a:t> and </a:t>
            </a:r>
            <a:r>
              <a:rPr lang="en-US" sz="3200" dirty="0">
                <a:solidFill>
                  <a:srgbClr val="C00000"/>
                </a:solidFill>
              </a:rPr>
              <a:t>Monrovia</a:t>
            </a:r>
            <a:r>
              <a:rPr lang="en-US" sz="3200" dirty="0"/>
              <a:t> (</a:t>
            </a:r>
            <a:r>
              <a:rPr lang="en-US" sz="3200" dirty="0" err="1"/>
              <a:t>Monravia</a:t>
            </a:r>
            <a:r>
              <a:rPr lang="en-US" sz="3200" dirty="0"/>
              <a:t>). Historically this area was </a:t>
            </a:r>
            <a:r>
              <a:rPr lang="en-US" sz="3200" dirty="0">
                <a:solidFill>
                  <a:srgbClr val="C00000"/>
                </a:solidFill>
              </a:rPr>
              <a:t>Byzantine</a:t>
            </a:r>
            <a:r>
              <a:rPr lang="en-US" sz="3200" dirty="0"/>
              <a:t>.</a:t>
            </a:r>
          </a:p>
          <a:p>
            <a:r>
              <a:rPr lang="en-US" sz="3200" dirty="0"/>
              <a:t>With </a:t>
            </a:r>
            <a:r>
              <a:rPr lang="en-US" sz="3200" dirty="0">
                <a:solidFill>
                  <a:srgbClr val="C00000"/>
                </a:solidFill>
              </a:rPr>
              <a:t>peace</a:t>
            </a:r>
            <a:r>
              <a:rPr lang="en-US" sz="3200" dirty="0"/>
              <a:t> coming in 1436, this was, in essence, a </a:t>
            </a:r>
            <a:r>
              <a:rPr lang="en-US" sz="3200" i="1" dirty="0"/>
              <a:t>reformation</a:t>
            </a:r>
            <a:r>
              <a:rPr lang="en-US" sz="3200" dirty="0"/>
              <a:t>.</a:t>
            </a:r>
          </a:p>
          <a:p>
            <a:r>
              <a:rPr lang="en-US" sz="3200" dirty="0">
                <a:solidFill>
                  <a:srgbClr val="C00000"/>
                </a:solidFill>
              </a:rPr>
              <a:t>Four articles of agreement </a:t>
            </a:r>
            <a:r>
              <a:rPr lang="en-US" sz="3200" dirty="0"/>
              <a:t>ensured all the </a:t>
            </a:r>
            <a:r>
              <a:rPr lang="en-US" sz="3200" i="1" dirty="0"/>
              <a:t>principal gains </a:t>
            </a:r>
            <a:r>
              <a:rPr lang="en-US" sz="3200" dirty="0"/>
              <a:t>of the </a:t>
            </a:r>
            <a:r>
              <a:rPr lang="en-US" sz="3200" dirty="0">
                <a:solidFill>
                  <a:srgbClr val="C00000"/>
                </a:solidFill>
              </a:rPr>
              <a:t>war</a:t>
            </a:r>
            <a:r>
              <a:rPr lang="en-US" sz="3200" dirty="0"/>
              <a:t>: </a:t>
            </a:r>
            <a:r>
              <a:rPr lang="en-US" sz="3200" dirty="0">
                <a:solidFill>
                  <a:srgbClr val="C00000"/>
                </a:solidFill>
              </a:rPr>
              <a:t>communion</a:t>
            </a:r>
            <a:r>
              <a:rPr lang="en-US" sz="3200" dirty="0"/>
              <a:t> in </a:t>
            </a:r>
            <a:r>
              <a:rPr lang="en-US" sz="3200" i="1" dirty="0"/>
              <a:t>both kinds</a:t>
            </a:r>
            <a:r>
              <a:rPr lang="en-US" sz="3200" dirty="0"/>
              <a:t>, the </a:t>
            </a:r>
            <a:r>
              <a:rPr lang="en-US" sz="3200" i="1" dirty="0"/>
              <a:t>expropriation</a:t>
            </a:r>
            <a:r>
              <a:rPr lang="en-US" sz="3200" dirty="0"/>
              <a:t> of </a:t>
            </a:r>
            <a:r>
              <a:rPr lang="en-US" sz="3200" dirty="0">
                <a:solidFill>
                  <a:srgbClr val="C00000"/>
                </a:solidFill>
              </a:rPr>
              <a:t>church lands</a:t>
            </a:r>
            <a:r>
              <a:rPr lang="en-US" sz="3200" dirty="0"/>
              <a:t> (which broke the economic power of the </a:t>
            </a:r>
            <a:r>
              <a:rPr lang="en-US" sz="3200" dirty="0">
                <a:solidFill>
                  <a:srgbClr val="C00000"/>
                </a:solidFill>
              </a:rPr>
              <a:t>Roman Catholic Church in Bohemia</a:t>
            </a:r>
            <a:r>
              <a:rPr lang="en-US" sz="3200" dirty="0"/>
              <a:t>), </a:t>
            </a:r>
            <a:r>
              <a:rPr lang="en-US" sz="3200" i="1" dirty="0"/>
              <a:t>preaching</a:t>
            </a:r>
            <a:r>
              <a:rPr lang="en-US" sz="3200" dirty="0"/>
              <a:t> in the </a:t>
            </a:r>
            <a:r>
              <a:rPr lang="en-US" sz="3200" i="1" dirty="0"/>
              <a:t>native language</a:t>
            </a:r>
            <a:r>
              <a:rPr lang="en-US" sz="3200" dirty="0"/>
              <a:t>, and an independent </a:t>
            </a:r>
            <a:r>
              <a:rPr lang="en-US" sz="3200" dirty="0">
                <a:solidFill>
                  <a:srgbClr val="C00000"/>
                </a:solidFill>
              </a:rPr>
              <a:t>Bohemian Catholic church</a:t>
            </a:r>
            <a:r>
              <a:rPr lang="en-US" sz="3200" dirty="0"/>
              <a:t>.</a:t>
            </a:r>
          </a:p>
        </p:txBody>
      </p:sp>
      <p:sp>
        <p:nvSpPr>
          <p:cNvPr id="5" name="Footer Placeholder 4">
            <a:extLst>
              <a:ext uri="{FF2B5EF4-FFF2-40B4-BE49-F238E27FC236}">
                <a16:creationId xmlns:a16="http://schemas.microsoft.com/office/drawing/2014/main" id="{41E957CA-C7CD-AB24-0C70-A1E2C23DFC22}"/>
              </a:ext>
            </a:extLst>
          </p:cNvPr>
          <p:cNvSpPr>
            <a:spLocks noGrp="1"/>
          </p:cNvSpPr>
          <p:nvPr>
            <p:ph type="ftr" sz="quarter" idx="11"/>
          </p:nvPr>
        </p:nvSpPr>
        <p:spPr/>
        <p:txBody>
          <a:bodyPr/>
          <a:lstStyle/>
          <a:p>
            <a:r>
              <a:rPr lang="en-US" dirty="0"/>
              <a:t>(c) 2025 CMS</a:t>
            </a:r>
          </a:p>
        </p:txBody>
      </p:sp>
      <p:sp>
        <p:nvSpPr>
          <p:cNvPr id="6" name="Slide Number Placeholder 5">
            <a:extLst>
              <a:ext uri="{FF2B5EF4-FFF2-40B4-BE49-F238E27FC236}">
                <a16:creationId xmlns:a16="http://schemas.microsoft.com/office/drawing/2014/main" id="{E2EDADA8-EF2C-4A50-3DEC-B2DCE720A171}"/>
              </a:ext>
            </a:extLst>
          </p:cNvPr>
          <p:cNvSpPr>
            <a:spLocks noGrp="1"/>
          </p:cNvSpPr>
          <p:nvPr>
            <p:ph type="sldNum" sz="quarter" idx="12"/>
          </p:nvPr>
        </p:nvSpPr>
        <p:spPr/>
        <p:txBody>
          <a:bodyPr/>
          <a:lstStyle/>
          <a:p>
            <a:fld id="{1450AE65-80BF-467E-8D94-24F8D9313383}" type="slidenum">
              <a:rPr lang="en-US" sz="1800" smtClean="0"/>
              <a:pPr/>
              <a:t>34</a:t>
            </a:fld>
            <a:endParaRPr lang="en-US" sz="1800" dirty="0"/>
          </a:p>
        </p:txBody>
      </p:sp>
    </p:spTree>
    <p:extLst>
      <p:ext uri="{BB962C8B-B14F-4D97-AF65-F5344CB8AC3E}">
        <p14:creationId xmlns:p14="http://schemas.microsoft.com/office/powerpoint/2010/main" val="11077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8F942-4CDE-6214-E28B-D8122475ED47}"/>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732F61C5-537B-5148-5453-182667A15096}"/>
              </a:ext>
            </a:extLst>
          </p:cNvPr>
          <p:cNvSpPr>
            <a:spLocks noGrp="1"/>
          </p:cNvSpPr>
          <p:nvPr>
            <p:ph sz="half" idx="1"/>
          </p:nvPr>
        </p:nvSpPr>
        <p:spPr>
          <a:xfrm>
            <a:off x="838200" y="1825624"/>
            <a:ext cx="8319247" cy="4808257"/>
          </a:xfrm>
        </p:spPr>
        <p:txBody>
          <a:bodyPr>
            <a:normAutofit/>
          </a:bodyPr>
          <a:lstStyle/>
          <a:p>
            <a:r>
              <a:rPr lang="en-US" sz="3200" dirty="0">
                <a:solidFill>
                  <a:srgbClr val="C00000"/>
                </a:solidFill>
              </a:rPr>
              <a:t>Girolamo Savonarola </a:t>
            </a:r>
            <a:r>
              <a:rPr lang="en-US" sz="3200" dirty="0"/>
              <a:t>(1452-98) was a popular religious and political </a:t>
            </a:r>
            <a:r>
              <a:rPr lang="en-US" sz="3200" i="1" dirty="0"/>
              <a:t>reformer </a:t>
            </a:r>
            <a:r>
              <a:rPr lang="en-US" sz="3200" dirty="0"/>
              <a:t>in </a:t>
            </a:r>
            <a:r>
              <a:rPr lang="en-US" sz="3200" dirty="0">
                <a:solidFill>
                  <a:srgbClr val="C00000"/>
                </a:solidFill>
              </a:rPr>
              <a:t>Florence</a:t>
            </a:r>
            <a:r>
              <a:rPr lang="en-US" sz="3200" dirty="0"/>
              <a:t>, arriving in 1490. </a:t>
            </a:r>
          </a:p>
          <a:p>
            <a:pPr lvl="0"/>
            <a:r>
              <a:rPr lang="en-US" sz="3200" dirty="0">
                <a:solidFill>
                  <a:prstClr val="black"/>
                </a:solidFill>
              </a:rPr>
              <a:t>He was </a:t>
            </a:r>
            <a:r>
              <a:rPr lang="en-US" sz="3200" i="1" dirty="0">
                <a:solidFill>
                  <a:prstClr val="black"/>
                </a:solidFill>
              </a:rPr>
              <a:t>famed</a:t>
            </a:r>
            <a:r>
              <a:rPr lang="en-US" sz="3200" dirty="0">
                <a:solidFill>
                  <a:prstClr val="black"/>
                </a:solidFill>
              </a:rPr>
              <a:t> as a </a:t>
            </a:r>
            <a:r>
              <a:rPr lang="en-US" sz="3200" i="1" dirty="0">
                <a:solidFill>
                  <a:prstClr val="black"/>
                </a:solidFill>
              </a:rPr>
              <a:t>fiery preacher </a:t>
            </a:r>
            <a:r>
              <a:rPr lang="en-US" sz="3200" dirty="0">
                <a:solidFill>
                  <a:prstClr val="black"/>
                </a:solidFill>
              </a:rPr>
              <a:t>and </a:t>
            </a:r>
            <a:r>
              <a:rPr lang="en-US" sz="3200" i="1" dirty="0">
                <a:solidFill>
                  <a:prstClr val="black"/>
                </a:solidFill>
              </a:rPr>
              <a:t>prophet</a:t>
            </a:r>
            <a:r>
              <a:rPr lang="en-US" sz="3200" dirty="0">
                <a:solidFill>
                  <a:prstClr val="black"/>
                </a:solidFill>
              </a:rPr>
              <a:t> throughout </a:t>
            </a:r>
            <a:r>
              <a:rPr lang="en-US" sz="3200" dirty="0">
                <a:solidFill>
                  <a:srgbClr val="C00000"/>
                </a:solidFill>
              </a:rPr>
              <a:t>Italy</a:t>
            </a:r>
            <a:r>
              <a:rPr lang="en-US" sz="3200" dirty="0">
                <a:solidFill>
                  <a:prstClr val="black"/>
                </a:solidFill>
              </a:rPr>
              <a:t>. He </a:t>
            </a:r>
            <a:r>
              <a:rPr lang="en-US" sz="3200" i="1" dirty="0">
                <a:solidFill>
                  <a:prstClr val="black"/>
                </a:solidFill>
              </a:rPr>
              <a:t>preached boldly against </a:t>
            </a:r>
            <a:r>
              <a:rPr lang="en-US" sz="3200" dirty="0">
                <a:solidFill>
                  <a:srgbClr val="C00000"/>
                </a:solidFill>
              </a:rPr>
              <a:t>abuses</a:t>
            </a:r>
            <a:r>
              <a:rPr lang="en-US" sz="3200" dirty="0">
                <a:solidFill>
                  <a:prstClr val="black"/>
                </a:solidFill>
              </a:rPr>
              <a:t> in the </a:t>
            </a:r>
            <a:r>
              <a:rPr lang="en-US" sz="3200" dirty="0">
                <a:solidFill>
                  <a:srgbClr val="C00000"/>
                </a:solidFill>
              </a:rPr>
              <a:t>church</a:t>
            </a:r>
            <a:r>
              <a:rPr lang="en-US" sz="3200" dirty="0">
                <a:solidFill>
                  <a:prstClr val="black"/>
                </a:solidFill>
              </a:rPr>
              <a:t> and </a:t>
            </a:r>
            <a:r>
              <a:rPr lang="en-US" sz="3200" dirty="0">
                <a:solidFill>
                  <a:srgbClr val="C00000"/>
                </a:solidFill>
              </a:rPr>
              <a:t>government</a:t>
            </a:r>
            <a:r>
              <a:rPr lang="en-US" sz="3200" dirty="0"/>
              <a:t>,</a:t>
            </a:r>
            <a:r>
              <a:rPr lang="en-US" sz="3200" dirty="0">
                <a:solidFill>
                  <a:srgbClr val="C00000"/>
                </a:solidFill>
              </a:rPr>
              <a:t> </a:t>
            </a:r>
            <a:r>
              <a:rPr lang="en-US" sz="3200" dirty="0"/>
              <a:t>with </a:t>
            </a:r>
            <a:r>
              <a:rPr lang="en-US" sz="3200" i="1" dirty="0"/>
              <a:t>great success </a:t>
            </a:r>
            <a:r>
              <a:rPr lang="en-US" sz="3200" dirty="0"/>
              <a:t>and </a:t>
            </a:r>
            <a:r>
              <a:rPr lang="en-US" sz="3200" i="1" dirty="0"/>
              <a:t>drew huge crowds </a:t>
            </a:r>
            <a:r>
              <a:rPr lang="en-US" sz="3200" dirty="0"/>
              <a:t>to </a:t>
            </a:r>
            <a:r>
              <a:rPr lang="en-US" sz="3200" dirty="0">
                <a:solidFill>
                  <a:srgbClr val="C00000"/>
                </a:solidFill>
              </a:rPr>
              <a:t>church</a:t>
            </a:r>
            <a:r>
              <a:rPr lang="en-US" sz="3200" dirty="0">
                <a:solidFill>
                  <a:prstClr val="black"/>
                </a:solidFill>
              </a:rPr>
              <a:t>.</a:t>
            </a:r>
          </a:p>
          <a:p>
            <a:r>
              <a:rPr lang="en-US" sz="3200" dirty="0"/>
              <a:t>He</a:t>
            </a:r>
            <a:r>
              <a:rPr lang="en-US" sz="3200" i="1" dirty="0"/>
              <a:t> introduced </a:t>
            </a:r>
            <a:r>
              <a:rPr lang="en-US" sz="3200" dirty="0"/>
              <a:t>many </a:t>
            </a:r>
            <a:r>
              <a:rPr lang="en-US" sz="3200" dirty="0">
                <a:solidFill>
                  <a:srgbClr val="C00000"/>
                </a:solidFill>
              </a:rPr>
              <a:t>civic reforms</a:t>
            </a:r>
            <a:r>
              <a:rPr lang="en-US" sz="3200" dirty="0"/>
              <a:t>, including a </a:t>
            </a:r>
            <a:r>
              <a:rPr lang="en-US" sz="3200" dirty="0">
                <a:solidFill>
                  <a:srgbClr val="C00000"/>
                </a:solidFill>
              </a:rPr>
              <a:t>democratic city government</a:t>
            </a:r>
            <a:r>
              <a:rPr lang="en-US" sz="3200" dirty="0"/>
              <a:t>, but then was </a:t>
            </a:r>
            <a:r>
              <a:rPr lang="en-US" sz="3200" i="1" dirty="0"/>
              <a:t>declared</a:t>
            </a:r>
            <a:r>
              <a:rPr lang="en-US" sz="3200" dirty="0"/>
              <a:t> a </a:t>
            </a:r>
            <a:r>
              <a:rPr lang="en-US" sz="3200" dirty="0">
                <a:solidFill>
                  <a:srgbClr val="C00000"/>
                </a:solidFill>
              </a:rPr>
              <a:t>heretic</a:t>
            </a:r>
            <a:r>
              <a:rPr lang="en-US" sz="3200" dirty="0"/>
              <a:t>. </a:t>
            </a:r>
          </a:p>
        </p:txBody>
      </p:sp>
      <p:pic>
        <p:nvPicPr>
          <p:cNvPr id="10" name="Content Placeholder 9">
            <a:extLst>
              <a:ext uri="{FF2B5EF4-FFF2-40B4-BE49-F238E27FC236}">
                <a16:creationId xmlns:a16="http://schemas.microsoft.com/office/drawing/2014/main" id="{974DC51D-0F11-D923-10ED-8A8D39725F56}"/>
              </a:ext>
            </a:extLst>
          </p:cNvPr>
          <p:cNvPicPr>
            <a:picLocks noGrp="1" noChangeAspect="1"/>
          </p:cNvPicPr>
          <p:nvPr>
            <p:ph sz="half" idx="2"/>
          </p:nvPr>
        </p:nvPicPr>
        <p:blipFill>
          <a:blip r:embed="rId3"/>
          <a:stretch>
            <a:fillRect/>
          </a:stretch>
        </p:blipFill>
        <p:spPr>
          <a:xfrm>
            <a:off x="9419406" y="1369524"/>
            <a:ext cx="2409524" cy="3380952"/>
          </a:xfrm>
          <a:prstGeom prst="rect">
            <a:avLst/>
          </a:prstGeom>
        </p:spPr>
      </p:pic>
      <p:sp>
        <p:nvSpPr>
          <p:cNvPr id="5" name="Footer Placeholder 4">
            <a:extLst>
              <a:ext uri="{FF2B5EF4-FFF2-40B4-BE49-F238E27FC236}">
                <a16:creationId xmlns:a16="http://schemas.microsoft.com/office/drawing/2014/main" id="{2F6F5C5C-23E2-C22D-AFE4-3E1BE1325985}"/>
              </a:ext>
            </a:extLst>
          </p:cNvPr>
          <p:cNvSpPr>
            <a:spLocks noGrp="1"/>
          </p:cNvSpPr>
          <p:nvPr>
            <p:ph type="ftr" sz="quarter" idx="11"/>
          </p:nvPr>
        </p:nvSpPr>
        <p:spPr/>
        <p:txBody>
          <a:bodyPr/>
          <a:lstStyle/>
          <a:p>
            <a:r>
              <a:rPr lang="en-US" dirty="0"/>
              <a:t>(c) 2025 CMS</a:t>
            </a:r>
          </a:p>
        </p:txBody>
      </p:sp>
      <p:sp>
        <p:nvSpPr>
          <p:cNvPr id="4" name="Slide Number Placeholder 3">
            <a:extLst>
              <a:ext uri="{FF2B5EF4-FFF2-40B4-BE49-F238E27FC236}">
                <a16:creationId xmlns:a16="http://schemas.microsoft.com/office/drawing/2014/main" id="{4104612B-352D-4B1D-9CC5-9D7B65F1E7B1}"/>
              </a:ext>
            </a:extLst>
          </p:cNvPr>
          <p:cNvSpPr>
            <a:spLocks noGrp="1"/>
          </p:cNvSpPr>
          <p:nvPr>
            <p:ph type="sldNum" sz="quarter" idx="12"/>
          </p:nvPr>
        </p:nvSpPr>
        <p:spPr/>
        <p:txBody>
          <a:bodyPr/>
          <a:lstStyle/>
          <a:p>
            <a:fld id="{1450AE65-80BF-467E-8D94-24F8D9313383}" type="slidenum">
              <a:rPr lang="en-US" smtClean="0"/>
              <a:t>35</a:t>
            </a:fld>
            <a:endParaRPr lang="en-US"/>
          </a:p>
        </p:txBody>
      </p:sp>
      <p:sp>
        <p:nvSpPr>
          <p:cNvPr id="6" name="TextBox 5">
            <a:extLst>
              <a:ext uri="{FF2B5EF4-FFF2-40B4-BE49-F238E27FC236}">
                <a16:creationId xmlns:a16="http://schemas.microsoft.com/office/drawing/2014/main" id="{DAEE0C7A-A158-7F34-3317-03C044E5F101}"/>
              </a:ext>
            </a:extLst>
          </p:cNvPr>
          <p:cNvSpPr txBox="1"/>
          <p:nvPr/>
        </p:nvSpPr>
        <p:spPr>
          <a:xfrm>
            <a:off x="9332257" y="4750476"/>
            <a:ext cx="2671483" cy="1569660"/>
          </a:xfrm>
          <a:prstGeom prst="rect">
            <a:avLst/>
          </a:prstGeom>
          <a:noFill/>
        </p:spPr>
        <p:txBody>
          <a:bodyPr wrap="square" rtlCol="0">
            <a:spAutoFit/>
          </a:bodyPr>
          <a:lstStyle/>
          <a:p>
            <a:r>
              <a:rPr lang="en-US" sz="2400" dirty="0"/>
              <a:t>On May 23, 1498 he and 2 others were </a:t>
            </a:r>
            <a:r>
              <a:rPr lang="en-US" sz="2400" i="1" dirty="0"/>
              <a:t>hanged</a:t>
            </a:r>
            <a:r>
              <a:rPr lang="en-US" sz="2400" dirty="0"/>
              <a:t> and then </a:t>
            </a:r>
            <a:r>
              <a:rPr lang="en-US" sz="2400" i="1" dirty="0"/>
              <a:t>burned at the stake</a:t>
            </a:r>
            <a:r>
              <a:rPr lang="en-US" sz="2400" dirty="0"/>
              <a:t>. </a:t>
            </a:r>
          </a:p>
        </p:txBody>
      </p:sp>
    </p:spTree>
    <p:extLst>
      <p:ext uri="{BB962C8B-B14F-4D97-AF65-F5344CB8AC3E}">
        <p14:creationId xmlns:p14="http://schemas.microsoft.com/office/powerpoint/2010/main" val="296268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64C544-A708-E09B-5615-6D2794B5B511}"/>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Reformers of the Western Church, i.e. Roman Catholic Church</a:t>
            </a:r>
            <a:endParaRPr lang="en-US" dirty="0"/>
          </a:p>
        </p:txBody>
      </p:sp>
      <p:sp>
        <p:nvSpPr>
          <p:cNvPr id="8" name="Content Placeholder 7">
            <a:extLst>
              <a:ext uri="{FF2B5EF4-FFF2-40B4-BE49-F238E27FC236}">
                <a16:creationId xmlns:a16="http://schemas.microsoft.com/office/drawing/2014/main" id="{87D6C374-FCCE-80B9-7DD7-F68CF9E48F6D}"/>
              </a:ext>
            </a:extLst>
          </p:cNvPr>
          <p:cNvSpPr>
            <a:spLocks noGrp="1"/>
          </p:cNvSpPr>
          <p:nvPr>
            <p:ph idx="1"/>
          </p:nvPr>
        </p:nvSpPr>
        <p:spPr>
          <a:xfrm>
            <a:off x="838200" y="1825624"/>
            <a:ext cx="10968318" cy="4530725"/>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His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preaching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led to a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great revival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Florence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which only increased his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control of the </a:t>
            </a:r>
            <a:r>
              <a:rPr kumimoji="0" lang="en-US" sz="3200" b="0" i="1" u="none" strike="noStrike" kern="1200" cap="none" spc="0" normalizeH="0" baseline="0" noProof="0" dirty="0">
                <a:ln>
                  <a:noFill/>
                </a:ln>
                <a:solidFill>
                  <a:srgbClr val="C00000"/>
                </a:solidFill>
                <a:effectLst/>
                <a:uLnTx/>
                <a:uFillTx/>
                <a:latin typeface="Calibri" panose="020F0502020204030204"/>
                <a:ea typeface="+mn-ea"/>
                <a:cs typeface="+mn-cs"/>
              </a:rPr>
              <a:t>city</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upon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de’ Medici death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1492.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b="0" i="0" dirty="0">
                <a:solidFill>
                  <a:srgbClr val="C00000"/>
                </a:solidFill>
                <a:effectLst/>
                <a:latin typeface="Open Sans" panose="020B0606030504020204" pitchFamily="34" charset="0"/>
              </a:rPr>
              <a:t>Savonarola</a:t>
            </a:r>
            <a:r>
              <a:rPr lang="en-US" sz="3200" b="0" i="0" dirty="0">
                <a:solidFill>
                  <a:srgbClr val="000000"/>
                </a:solidFill>
                <a:effectLst/>
                <a:latin typeface="Open Sans" panose="020B0606030504020204" pitchFamily="34" charset="0"/>
              </a:rPr>
              <a:t> </a:t>
            </a:r>
            <a:r>
              <a:rPr lang="en-US" sz="3200" b="0" i="1" dirty="0">
                <a:solidFill>
                  <a:srgbClr val="000000"/>
                </a:solidFill>
                <a:effectLst/>
                <a:latin typeface="Open Sans" panose="020B0606030504020204" pitchFamily="34" charset="0"/>
              </a:rPr>
              <a:t>fell</a:t>
            </a:r>
            <a:r>
              <a:rPr lang="en-US" sz="3200" b="0" i="0" dirty="0">
                <a:solidFill>
                  <a:srgbClr val="000000"/>
                </a:solidFill>
                <a:effectLst/>
                <a:latin typeface="Open Sans" panose="020B0606030504020204" pitchFamily="34" charset="0"/>
              </a:rPr>
              <a:t> from favor due to the sin in church and state.</a:t>
            </a:r>
          </a:p>
          <a:p>
            <a:r>
              <a:rPr lang="en-US" sz="3200" b="0" i="0" dirty="0">
                <a:solidFill>
                  <a:srgbClr val="C00000"/>
                </a:solidFill>
                <a:effectLst/>
                <a:latin typeface="Open Sans" panose="020B0606030504020204" pitchFamily="34" charset="0"/>
              </a:rPr>
              <a:t>Alexander VI </a:t>
            </a:r>
            <a:r>
              <a:rPr lang="en-US" sz="3200" b="0" i="0" dirty="0">
                <a:solidFill>
                  <a:srgbClr val="000000"/>
                </a:solidFill>
                <a:effectLst/>
                <a:latin typeface="Open Sans" panose="020B0606030504020204" pitchFamily="34" charset="0"/>
              </a:rPr>
              <a:t>was the current pope. It was the </a:t>
            </a:r>
            <a:r>
              <a:rPr lang="en-US" sz="3200" b="0" i="1" dirty="0">
                <a:solidFill>
                  <a:srgbClr val="000000"/>
                </a:solidFill>
                <a:effectLst/>
                <a:latin typeface="Open Sans" panose="020B0606030504020204" pitchFamily="34" charset="0"/>
              </a:rPr>
              <a:t>low point</a:t>
            </a:r>
            <a:r>
              <a:rPr lang="en-US" sz="3200" b="0" i="0" dirty="0">
                <a:solidFill>
                  <a:srgbClr val="000000"/>
                </a:solidFill>
                <a:effectLst/>
                <a:latin typeface="Open Sans" panose="020B0606030504020204" pitchFamily="34" charset="0"/>
              </a:rPr>
              <a:t> of the </a:t>
            </a:r>
            <a:r>
              <a:rPr lang="en-US" sz="3200" b="0" i="0" dirty="0">
                <a:solidFill>
                  <a:srgbClr val="C00000"/>
                </a:solidFill>
                <a:effectLst/>
                <a:latin typeface="Open Sans" panose="020B0606030504020204" pitchFamily="34" charset="0"/>
              </a:rPr>
              <a:t>papacy</a:t>
            </a:r>
            <a:r>
              <a:rPr lang="en-US" sz="3200" b="0" i="0" dirty="0">
                <a:solidFill>
                  <a:srgbClr val="000000"/>
                </a:solidFill>
                <a:effectLst/>
                <a:latin typeface="Open Sans" panose="020B0606030504020204" pitchFamily="34" charset="0"/>
              </a:rPr>
              <a:t>. (One of the string of “bad popes”)</a:t>
            </a:r>
          </a:p>
          <a:p>
            <a:r>
              <a:rPr lang="en-US" sz="3200" b="0" i="0" dirty="0">
                <a:solidFill>
                  <a:srgbClr val="C00000"/>
                </a:solidFill>
                <a:effectLst/>
                <a:latin typeface="Open Sans" panose="020B0606030504020204" pitchFamily="34" charset="0"/>
              </a:rPr>
              <a:t>Alexander</a:t>
            </a:r>
            <a:r>
              <a:rPr lang="en-US" sz="3200" b="0" i="0" dirty="0">
                <a:solidFill>
                  <a:srgbClr val="000000"/>
                </a:solidFill>
                <a:effectLst/>
                <a:latin typeface="Open Sans" panose="020B0606030504020204" pitchFamily="34" charset="0"/>
              </a:rPr>
              <a:t> was a member of the </a:t>
            </a:r>
            <a:r>
              <a:rPr lang="en-US" sz="3200" b="0" i="0" dirty="0">
                <a:solidFill>
                  <a:srgbClr val="C00000"/>
                </a:solidFill>
                <a:effectLst/>
                <a:latin typeface="Open Sans" panose="020B0606030504020204" pitchFamily="34" charset="0"/>
              </a:rPr>
              <a:t>notorious Borgia family</a:t>
            </a:r>
            <a:r>
              <a:rPr lang="en-US" sz="3200" b="0" i="0" dirty="0">
                <a:solidFill>
                  <a:srgbClr val="000000"/>
                </a:solidFill>
                <a:effectLst/>
                <a:latin typeface="Open Sans" panose="020B0606030504020204" pitchFamily="34" charset="0"/>
              </a:rPr>
              <a:t>. Known for his</a:t>
            </a:r>
            <a:r>
              <a:rPr lang="en-US" sz="3200" b="0" i="1" dirty="0">
                <a:solidFill>
                  <a:srgbClr val="000000"/>
                </a:solidFill>
                <a:effectLst/>
                <a:latin typeface="Open Sans" panose="020B0606030504020204" pitchFamily="34" charset="0"/>
              </a:rPr>
              <a:t> immorality</a:t>
            </a:r>
            <a:r>
              <a:rPr lang="en-US" sz="3200" b="0" i="0" dirty="0">
                <a:solidFill>
                  <a:srgbClr val="000000"/>
                </a:solidFill>
                <a:effectLst/>
                <a:latin typeface="Open Sans" panose="020B0606030504020204" pitchFamily="34" charset="0"/>
              </a:rPr>
              <a:t>, </a:t>
            </a:r>
            <a:r>
              <a:rPr lang="en-US" sz="3200" b="0" i="0" dirty="0">
                <a:solidFill>
                  <a:srgbClr val="C00000"/>
                </a:solidFill>
                <a:effectLst/>
                <a:latin typeface="Open Sans" panose="020B0606030504020204" pitchFamily="34" charset="0"/>
              </a:rPr>
              <a:t>Alexander</a:t>
            </a:r>
            <a:r>
              <a:rPr lang="en-US" sz="3200" b="0" i="0" dirty="0">
                <a:solidFill>
                  <a:srgbClr val="000000"/>
                </a:solidFill>
                <a:effectLst/>
                <a:latin typeface="Open Sans" panose="020B0606030504020204" pitchFamily="34" charset="0"/>
              </a:rPr>
              <a:t> had numerous </a:t>
            </a:r>
            <a:r>
              <a:rPr lang="en-US" sz="3200" b="0" i="0" dirty="0">
                <a:solidFill>
                  <a:srgbClr val="C00000"/>
                </a:solidFill>
                <a:effectLst/>
                <a:latin typeface="Open Sans" panose="020B0606030504020204" pitchFamily="34" charset="0"/>
              </a:rPr>
              <a:t>mistresses</a:t>
            </a:r>
            <a:r>
              <a:rPr lang="en-US" sz="3200" b="0" i="0" dirty="0">
                <a:solidFill>
                  <a:srgbClr val="000000"/>
                </a:solidFill>
                <a:effectLst/>
                <a:latin typeface="Open Sans" panose="020B0606030504020204" pitchFamily="34" charset="0"/>
              </a:rPr>
              <a:t> and </a:t>
            </a:r>
            <a:r>
              <a:rPr lang="en-US" sz="3200" b="0" i="0" dirty="0">
                <a:solidFill>
                  <a:srgbClr val="C00000"/>
                </a:solidFill>
                <a:effectLst/>
                <a:latin typeface="Open Sans" panose="020B0606030504020204" pitchFamily="34" charset="0"/>
              </a:rPr>
              <a:t>illegitimate children</a:t>
            </a:r>
            <a:r>
              <a:rPr lang="en-US" sz="3200" b="0" i="0" dirty="0">
                <a:solidFill>
                  <a:srgbClr val="000000"/>
                </a:solidFill>
                <a:effectLst/>
                <a:latin typeface="Open Sans" panose="020B0606030504020204" pitchFamily="34" charset="0"/>
              </a:rPr>
              <a:t>.</a:t>
            </a:r>
          </a:p>
        </p:txBody>
      </p:sp>
      <p:sp>
        <p:nvSpPr>
          <p:cNvPr id="5" name="Footer Placeholder 4">
            <a:extLst>
              <a:ext uri="{FF2B5EF4-FFF2-40B4-BE49-F238E27FC236}">
                <a16:creationId xmlns:a16="http://schemas.microsoft.com/office/drawing/2014/main" id="{807F3A3D-27AC-A48E-2AC3-2D91549BAE34}"/>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C9C678A7-FF62-CBE6-8766-F59C8A0CEE04}"/>
              </a:ext>
            </a:extLst>
          </p:cNvPr>
          <p:cNvSpPr>
            <a:spLocks noGrp="1"/>
          </p:cNvSpPr>
          <p:nvPr>
            <p:ph type="sldNum" sz="quarter" idx="12"/>
          </p:nvPr>
        </p:nvSpPr>
        <p:spPr/>
        <p:txBody>
          <a:bodyPr/>
          <a:lstStyle/>
          <a:p>
            <a:fld id="{1450AE65-80BF-467E-8D94-24F8D9313383}" type="slidenum">
              <a:rPr lang="en-US" smtClean="0"/>
              <a:pPr/>
              <a:t>36</a:t>
            </a:fld>
            <a:endParaRPr lang="en-US" dirty="0"/>
          </a:p>
        </p:txBody>
      </p:sp>
    </p:spTree>
    <p:extLst>
      <p:ext uri="{BB962C8B-B14F-4D97-AF65-F5344CB8AC3E}">
        <p14:creationId xmlns:p14="http://schemas.microsoft.com/office/powerpoint/2010/main" val="590616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123BE-BFD2-083C-F0F1-7702EAD8D03B}"/>
              </a:ext>
            </a:extLst>
          </p:cNvPr>
          <p:cNvSpPr>
            <a:spLocks noGrp="1"/>
          </p:cNvSpPr>
          <p:nvPr>
            <p:ph type="title"/>
          </p:nvPr>
        </p:nvSpPr>
        <p:spPr/>
        <p:txBody>
          <a:bodyPr/>
          <a:lstStyle/>
          <a:p>
            <a:r>
              <a:rPr lang="en-US" b="1" dirty="0"/>
              <a:t>The Reformers of the Western Church, i.e. Roman Catholic Church</a:t>
            </a:r>
          </a:p>
        </p:txBody>
      </p:sp>
      <p:sp>
        <p:nvSpPr>
          <p:cNvPr id="7" name="Content Placeholder 6">
            <a:extLst>
              <a:ext uri="{FF2B5EF4-FFF2-40B4-BE49-F238E27FC236}">
                <a16:creationId xmlns:a16="http://schemas.microsoft.com/office/drawing/2014/main" id="{11F7B2D0-AD90-D2E3-A3B9-093DBB69FCFD}"/>
              </a:ext>
            </a:extLst>
          </p:cNvPr>
          <p:cNvSpPr>
            <a:spLocks noGrp="1"/>
          </p:cNvSpPr>
          <p:nvPr>
            <p:ph sz="half" idx="1"/>
          </p:nvPr>
        </p:nvSpPr>
        <p:spPr>
          <a:xfrm>
            <a:off x="838199" y="1825624"/>
            <a:ext cx="8373035" cy="4667251"/>
          </a:xfrm>
        </p:spPr>
        <p:txBody>
          <a:bodyPr>
            <a:noAutofit/>
          </a:bodyPr>
          <a:lstStyle/>
          <a:p>
            <a:r>
              <a:rPr lang="en-US" sz="3200" dirty="0">
                <a:solidFill>
                  <a:srgbClr val="C00000"/>
                </a:solidFill>
              </a:rPr>
              <a:t>Desiderius Erasmus </a:t>
            </a:r>
            <a:r>
              <a:rPr lang="en-US" sz="3200" dirty="0"/>
              <a:t>(1466?-1536), a famous </a:t>
            </a:r>
            <a:r>
              <a:rPr lang="en-US" sz="3200" dirty="0">
                <a:solidFill>
                  <a:srgbClr val="C00000"/>
                </a:solidFill>
              </a:rPr>
              <a:t>Dutch Renaissance scholar </a:t>
            </a:r>
            <a:r>
              <a:rPr lang="en-US" sz="3200" dirty="0"/>
              <a:t>and </a:t>
            </a:r>
            <a:r>
              <a:rPr lang="en-US" sz="3200" dirty="0">
                <a:solidFill>
                  <a:srgbClr val="C00000"/>
                </a:solidFill>
              </a:rPr>
              <a:t>theologian</a:t>
            </a:r>
            <a:r>
              <a:rPr lang="en-US" sz="3200" dirty="0"/>
              <a:t>, published three books taking solid aim at the foundation of the </a:t>
            </a:r>
            <a:r>
              <a:rPr lang="en-US" sz="3200" dirty="0">
                <a:solidFill>
                  <a:srgbClr val="C00000"/>
                </a:solidFill>
              </a:rPr>
              <a:t>Roman Catholic Church</a:t>
            </a:r>
            <a:r>
              <a:rPr lang="en-US" sz="3200" dirty="0"/>
              <a:t>. </a:t>
            </a:r>
          </a:p>
          <a:p>
            <a:r>
              <a:rPr lang="en-US" sz="3200" dirty="0"/>
              <a:t>He also </a:t>
            </a:r>
            <a:r>
              <a:rPr lang="en-US" sz="3200" i="1" dirty="0"/>
              <a:t>wrote</a:t>
            </a:r>
            <a:r>
              <a:rPr lang="en-US" sz="3200" dirty="0"/>
              <a:t> </a:t>
            </a:r>
            <a:r>
              <a:rPr lang="en-US" sz="3200" i="1" dirty="0"/>
              <a:t>Letters of Obscure Men</a:t>
            </a:r>
            <a:r>
              <a:rPr lang="en-US" sz="3200" dirty="0"/>
              <a:t>, which discredited the </a:t>
            </a:r>
            <a:r>
              <a:rPr lang="en-US" sz="3200" dirty="0">
                <a:solidFill>
                  <a:srgbClr val="C00000"/>
                </a:solidFill>
              </a:rPr>
              <a:t>monastic system</a:t>
            </a:r>
            <a:r>
              <a:rPr lang="en-US" sz="3200" dirty="0"/>
              <a:t>, making the system the laughing stock of </a:t>
            </a:r>
            <a:r>
              <a:rPr lang="en-US" sz="3200" dirty="0">
                <a:solidFill>
                  <a:srgbClr val="C00000"/>
                </a:solidFill>
              </a:rPr>
              <a:t>Europe</a:t>
            </a:r>
            <a:r>
              <a:rPr lang="en-US" sz="3200" dirty="0"/>
              <a:t>.  </a:t>
            </a:r>
          </a:p>
          <a:p>
            <a:r>
              <a:rPr lang="en-US" sz="3200" dirty="0"/>
              <a:t>He was the forerunner of </a:t>
            </a:r>
            <a:r>
              <a:rPr lang="en-US" sz="3200" dirty="0">
                <a:solidFill>
                  <a:srgbClr val="C00000"/>
                </a:solidFill>
              </a:rPr>
              <a:t>Luther</a:t>
            </a:r>
            <a:r>
              <a:rPr lang="en-US" sz="3200" dirty="0"/>
              <a:t> in the study of the </a:t>
            </a:r>
            <a:r>
              <a:rPr lang="en-US" sz="3200" dirty="0">
                <a:solidFill>
                  <a:srgbClr val="C00000"/>
                </a:solidFill>
              </a:rPr>
              <a:t>early church </a:t>
            </a:r>
            <a:r>
              <a:rPr lang="en-US" sz="3200" dirty="0"/>
              <a:t>and </a:t>
            </a:r>
            <a:r>
              <a:rPr lang="en-US" sz="3200" i="1" dirty="0"/>
              <a:t>published</a:t>
            </a:r>
            <a:r>
              <a:rPr lang="en-US" sz="3200" dirty="0"/>
              <a:t> copies of the </a:t>
            </a:r>
            <a:r>
              <a:rPr lang="en-US" sz="3200" dirty="0">
                <a:solidFill>
                  <a:srgbClr val="C00000"/>
                </a:solidFill>
              </a:rPr>
              <a:t>New Testament </a:t>
            </a:r>
            <a:r>
              <a:rPr lang="en-US" sz="3200" dirty="0"/>
              <a:t>in </a:t>
            </a:r>
            <a:r>
              <a:rPr lang="en-US" sz="3200" dirty="0">
                <a:solidFill>
                  <a:srgbClr val="C00000"/>
                </a:solidFill>
              </a:rPr>
              <a:t>Greek</a:t>
            </a:r>
            <a:r>
              <a:rPr lang="en-US" sz="3200" dirty="0"/>
              <a:t>. </a:t>
            </a:r>
          </a:p>
          <a:p>
            <a:endParaRPr lang="en-US" sz="3200" dirty="0"/>
          </a:p>
        </p:txBody>
      </p:sp>
      <p:pic>
        <p:nvPicPr>
          <p:cNvPr id="4" name="Content Placeholder 3">
            <a:extLst>
              <a:ext uri="{FF2B5EF4-FFF2-40B4-BE49-F238E27FC236}">
                <a16:creationId xmlns:a16="http://schemas.microsoft.com/office/drawing/2014/main" id="{D14271FD-9F1E-9D34-5801-140A946D5E6E}"/>
              </a:ext>
            </a:extLst>
          </p:cNvPr>
          <p:cNvPicPr>
            <a:picLocks noGrp="1" noChangeAspect="1"/>
          </p:cNvPicPr>
          <p:nvPr>
            <p:ph sz="half" idx="2"/>
          </p:nvPr>
        </p:nvPicPr>
        <p:blipFill>
          <a:blip r:embed="rId3"/>
          <a:stretch>
            <a:fillRect/>
          </a:stretch>
        </p:blipFill>
        <p:spPr>
          <a:xfrm>
            <a:off x="9442467" y="1690688"/>
            <a:ext cx="2314744" cy="1928953"/>
          </a:xfrm>
          <a:prstGeom prst="rect">
            <a:avLst/>
          </a:prstGeom>
        </p:spPr>
      </p:pic>
      <p:sp>
        <p:nvSpPr>
          <p:cNvPr id="5" name="Footer Placeholder 4">
            <a:extLst>
              <a:ext uri="{FF2B5EF4-FFF2-40B4-BE49-F238E27FC236}">
                <a16:creationId xmlns:a16="http://schemas.microsoft.com/office/drawing/2014/main" id="{9D338B87-E5AB-BF10-8190-406F31FFC903}"/>
              </a:ext>
            </a:extLst>
          </p:cNvPr>
          <p:cNvSpPr>
            <a:spLocks noGrp="1"/>
          </p:cNvSpPr>
          <p:nvPr>
            <p:ph type="ftr" sz="quarter" idx="11"/>
          </p:nvPr>
        </p:nvSpPr>
        <p:spPr/>
        <p:txBody>
          <a:bodyPr/>
          <a:lstStyle/>
          <a:p>
            <a:r>
              <a:rPr lang="en-US" dirty="0"/>
              <a:t>(c) 2025 CMS</a:t>
            </a:r>
          </a:p>
        </p:txBody>
      </p:sp>
      <p:sp>
        <p:nvSpPr>
          <p:cNvPr id="6" name="Slide Number Placeholder 5">
            <a:extLst>
              <a:ext uri="{FF2B5EF4-FFF2-40B4-BE49-F238E27FC236}">
                <a16:creationId xmlns:a16="http://schemas.microsoft.com/office/drawing/2014/main" id="{3D976597-B103-F504-92F6-6ABF6DFEC792}"/>
              </a:ext>
            </a:extLst>
          </p:cNvPr>
          <p:cNvSpPr>
            <a:spLocks noGrp="1"/>
          </p:cNvSpPr>
          <p:nvPr>
            <p:ph type="sldNum" sz="quarter" idx="12"/>
          </p:nvPr>
        </p:nvSpPr>
        <p:spPr/>
        <p:txBody>
          <a:bodyPr/>
          <a:lstStyle/>
          <a:p>
            <a:fld id="{1450AE65-80BF-467E-8D94-24F8D9313383}" type="slidenum">
              <a:rPr lang="en-US" smtClean="0"/>
              <a:pPr/>
              <a:t>37</a:t>
            </a:fld>
            <a:endParaRPr lang="en-US" dirty="0"/>
          </a:p>
        </p:txBody>
      </p:sp>
      <p:sp>
        <p:nvSpPr>
          <p:cNvPr id="3" name="TextBox 2">
            <a:extLst>
              <a:ext uri="{FF2B5EF4-FFF2-40B4-BE49-F238E27FC236}">
                <a16:creationId xmlns:a16="http://schemas.microsoft.com/office/drawing/2014/main" id="{6E8F9F2F-0279-30FD-992D-F480C05C73F3}"/>
              </a:ext>
            </a:extLst>
          </p:cNvPr>
          <p:cNvSpPr txBox="1"/>
          <p:nvPr/>
        </p:nvSpPr>
        <p:spPr>
          <a:xfrm>
            <a:off x="9211234" y="3667931"/>
            <a:ext cx="2958353" cy="2554545"/>
          </a:xfrm>
          <a:prstGeom prst="rect">
            <a:avLst/>
          </a:prstGeom>
          <a:noFill/>
        </p:spPr>
        <p:txBody>
          <a:bodyPr wrap="square" rtlCol="0">
            <a:spAutoFit/>
          </a:bodyPr>
          <a:lstStyle/>
          <a:p>
            <a:r>
              <a:rPr lang="en-US" sz="3200" dirty="0"/>
              <a:t>Subsequently, this </a:t>
            </a:r>
            <a:r>
              <a:rPr lang="en-US" sz="3200"/>
              <a:t>led to the </a:t>
            </a:r>
            <a:r>
              <a:rPr lang="en-US" sz="3200" i="1" dirty="0"/>
              <a:t>abandonment</a:t>
            </a:r>
            <a:r>
              <a:rPr lang="en-US" sz="3200" dirty="0"/>
              <a:t> of countless </a:t>
            </a:r>
            <a:r>
              <a:rPr lang="en-US" sz="3200" dirty="0">
                <a:solidFill>
                  <a:srgbClr val="C00000"/>
                </a:solidFill>
              </a:rPr>
              <a:t>monasteries</a:t>
            </a:r>
            <a:r>
              <a:rPr lang="en-US" sz="3200" dirty="0"/>
              <a:t>.</a:t>
            </a:r>
          </a:p>
        </p:txBody>
      </p:sp>
    </p:spTree>
    <p:extLst>
      <p:ext uri="{BB962C8B-B14F-4D97-AF65-F5344CB8AC3E}">
        <p14:creationId xmlns:p14="http://schemas.microsoft.com/office/powerpoint/2010/main" val="308662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5B00-0311-1AFF-E2FC-06B64DB92CCF}"/>
              </a:ext>
            </a:extLst>
          </p:cNvPr>
          <p:cNvSpPr>
            <a:spLocks noGrp="1"/>
          </p:cNvSpPr>
          <p:nvPr>
            <p:ph type="title"/>
          </p:nvPr>
        </p:nvSpPr>
        <p:spPr/>
        <p:txBody>
          <a:bodyPr/>
          <a:lstStyle/>
          <a:p>
            <a:r>
              <a:rPr lang="en-US" b="1" dirty="0"/>
              <a:t>The Reformers of the Western Church, i.e. Roman Catholic Church</a:t>
            </a:r>
          </a:p>
        </p:txBody>
      </p:sp>
      <p:sp>
        <p:nvSpPr>
          <p:cNvPr id="7" name="Content Placeholder 6">
            <a:extLst>
              <a:ext uri="{FF2B5EF4-FFF2-40B4-BE49-F238E27FC236}">
                <a16:creationId xmlns:a16="http://schemas.microsoft.com/office/drawing/2014/main" id="{C21FCD25-75AD-1B71-3243-B15BB6F7BFCF}"/>
              </a:ext>
            </a:extLst>
          </p:cNvPr>
          <p:cNvSpPr>
            <a:spLocks noGrp="1"/>
          </p:cNvSpPr>
          <p:nvPr>
            <p:ph idx="1"/>
          </p:nvPr>
        </p:nvSpPr>
        <p:spPr>
          <a:xfrm>
            <a:off x="838200" y="1825624"/>
            <a:ext cx="10515600" cy="4530725"/>
          </a:xfrm>
        </p:spPr>
        <p:txBody>
          <a:bodyPr>
            <a:normAutofit lnSpcReduction="10000"/>
          </a:bodyPr>
          <a:lstStyle/>
          <a:p>
            <a:r>
              <a:rPr lang="en-US" sz="3200" dirty="0"/>
              <a:t>These </a:t>
            </a:r>
            <a:r>
              <a:rPr lang="en-US" sz="3200" dirty="0">
                <a:solidFill>
                  <a:srgbClr val="C00000"/>
                </a:solidFill>
              </a:rPr>
              <a:t>Greek translations </a:t>
            </a:r>
            <a:r>
              <a:rPr lang="en-US" sz="3200" dirty="0"/>
              <a:t>only became available from the </a:t>
            </a:r>
            <a:r>
              <a:rPr lang="en-US" sz="3200" dirty="0">
                <a:solidFill>
                  <a:srgbClr val="C00000"/>
                </a:solidFill>
              </a:rPr>
              <a:t>scholastics</a:t>
            </a:r>
            <a:r>
              <a:rPr lang="en-US" sz="3200" dirty="0"/>
              <a:t> and </a:t>
            </a:r>
            <a:r>
              <a:rPr lang="en-US" sz="3200" dirty="0">
                <a:solidFill>
                  <a:srgbClr val="C00000"/>
                </a:solidFill>
              </a:rPr>
              <a:t>clergy</a:t>
            </a:r>
            <a:r>
              <a:rPr lang="en-US" sz="3200" dirty="0"/>
              <a:t> </a:t>
            </a:r>
            <a:r>
              <a:rPr lang="en-US" sz="3200" i="1" dirty="0"/>
              <a:t>fleeing</a:t>
            </a:r>
            <a:r>
              <a:rPr lang="en-US" sz="3200" dirty="0"/>
              <a:t> from the </a:t>
            </a:r>
            <a:r>
              <a:rPr lang="en-US" sz="3200" i="1" dirty="0"/>
              <a:t>defeat</a:t>
            </a:r>
            <a:r>
              <a:rPr lang="en-US" sz="3200" dirty="0"/>
              <a:t> of </a:t>
            </a:r>
            <a:r>
              <a:rPr lang="en-US" sz="3200" dirty="0">
                <a:solidFill>
                  <a:srgbClr val="C00000"/>
                </a:solidFill>
              </a:rPr>
              <a:t>Constantinople</a:t>
            </a:r>
            <a:r>
              <a:rPr lang="en-US" sz="3200" dirty="0"/>
              <a:t> in 29 May 1453 by the </a:t>
            </a:r>
            <a:r>
              <a:rPr lang="en-US" sz="3200" dirty="0">
                <a:solidFill>
                  <a:srgbClr val="C00000"/>
                </a:solidFill>
              </a:rPr>
              <a:t>Ottoman Empire</a:t>
            </a:r>
            <a:r>
              <a:rPr lang="en-US" sz="3200" dirty="0"/>
              <a:t> (Muslims).</a:t>
            </a:r>
          </a:p>
          <a:p>
            <a:r>
              <a:rPr lang="en-US" sz="3200" dirty="0">
                <a:solidFill>
                  <a:srgbClr val="C00000"/>
                </a:solidFill>
              </a:rPr>
              <a:t>Muslim </a:t>
            </a:r>
            <a:r>
              <a:rPr lang="en-US" sz="3200" i="1" dirty="0"/>
              <a:t>conversion</a:t>
            </a:r>
            <a:r>
              <a:rPr lang="en-US" sz="3200" dirty="0"/>
              <a:t> was by means of the </a:t>
            </a:r>
            <a:r>
              <a:rPr lang="en-US" sz="3200" dirty="0">
                <a:solidFill>
                  <a:srgbClr val="C00000"/>
                </a:solidFill>
              </a:rPr>
              <a:t>sword</a:t>
            </a:r>
            <a:r>
              <a:rPr lang="en-US" sz="3200" dirty="0"/>
              <a:t>.</a:t>
            </a:r>
          </a:p>
          <a:p>
            <a:r>
              <a:rPr lang="en-US" sz="3200" dirty="0"/>
              <a:t>None of the </a:t>
            </a:r>
            <a:r>
              <a:rPr lang="en-US" sz="3200" dirty="0">
                <a:solidFill>
                  <a:srgbClr val="C00000"/>
                </a:solidFill>
              </a:rPr>
              <a:t>earlier reformers </a:t>
            </a:r>
            <a:r>
              <a:rPr lang="en-US" sz="3200" dirty="0"/>
              <a:t>had </a:t>
            </a:r>
            <a:r>
              <a:rPr lang="en-US" sz="3200" i="1" dirty="0"/>
              <a:t>access</a:t>
            </a:r>
            <a:r>
              <a:rPr lang="en-US" sz="3200" dirty="0"/>
              <a:t> to accurate </a:t>
            </a:r>
            <a:r>
              <a:rPr lang="en-US" sz="3200" dirty="0">
                <a:solidFill>
                  <a:srgbClr val="C00000"/>
                </a:solidFill>
              </a:rPr>
              <a:t>Greek</a:t>
            </a:r>
            <a:r>
              <a:rPr lang="en-US" sz="3200" dirty="0"/>
              <a:t> manuscripts of the </a:t>
            </a:r>
            <a:r>
              <a:rPr lang="en-US" sz="3200" dirty="0">
                <a:solidFill>
                  <a:srgbClr val="C00000"/>
                </a:solidFill>
              </a:rPr>
              <a:t>New Testament </a:t>
            </a:r>
            <a:r>
              <a:rPr lang="en-US" sz="3200" dirty="0"/>
              <a:t>because of the </a:t>
            </a:r>
            <a:r>
              <a:rPr lang="en-US" sz="3200" i="1" dirty="0"/>
              <a:t>exclusive</a:t>
            </a:r>
            <a:r>
              <a:rPr lang="en-US" sz="3200" dirty="0"/>
              <a:t> use of </a:t>
            </a:r>
            <a:r>
              <a:rPr lang="en-US" sz="3200" i="1" dirty="0"/>
              <a:t>Latin</a:t>
            </a:r>
            <a:r>
              <a:rPr lang="en-US" sz="3200" dirty="0"/>
              <a:t> by the </a:t>
            </a:r>
            <a:r>
              <a:rPr lang="en-US" sz="3200" dirty="0">
                <a:solidFill>
                  <a:srgbClr val="C00000"/>
                </a:solidFill>
              </a:rPr>
              <a:t>church</a:t>
            </a:r>
            <a:r>
              <a:rPr lang="en-US" sz="3200" dirty="0"/>
              <a:t>. </a:t>
            </a:r>
          </a:p>
          <a:p>
            <a:r>
              <a:rPr lang="en-US" sz="3200" dirty="0">
                <a:solidFill>
                  <a:srgbClr val="C00000"/>
                </a:solidFill>
              </a:rPr>
              <a:t>Latin</a:t>
            </a:r>
            <a:r>
              <a:rPr lang="en-US" sz="3200" dirty="0"/>
              <a:t> </a:t>
            </a:r>
            <a:r>
              <a:rPr lang="en-US" sz="3200" i="1" dirty="0"/>
              <a:t>obscured</a:t>
            </a:r>
            <a:r>
              <a:rPr lang="en-US" sz="3200" dirty="0"/>
              <a:t> the </a:t>
            </a:r>
            <a:r>
              <a:rPr lang="en-US" sz="3200" i="1" dirty="0"/>
              <a:t>true meaning </a:t>
            </a:r>
            <a:r>
              <a:rPr lang="en-US" sz="3200" dirty="0"/>
              <a:t>of the doctrine of </a:t>
            </a:r>
            <a:r>
              <a:rPr lang="en-US" sz="3200" dirty="0">
                <a:solidFill>
                  <a:srgbClr val="C00000"/>
                </a:solidFill>
              </a:rPr>
              <a:t>Grace by Faith alone</a:t>
            </a:r>
            <a:r>
              <a:rPr lang="en-US" sz="3200" dirty="0"/>
              <a:t>, but is </a:t>
            </a:r>
            <a:r>
              <a:rPr lang="en-US" sz="3200" i="1" dirty="0"/>
              <a:t>made clear </a:t>
            </a:r>
            <a:r>
              <a:rPr lang="en-US" sz="3200" dirty="0"/>
              <a:t>in the </a:t>
            </a:r>
            <a:r>
              <a:rPr lang="en-US" sz="3200" dirty="0">
                <a:solidFill>
                  <a:srgbClr val="C00000"/>
                </a:solidFill>
              </a:rPr>
              <a:t>Greek</a:t>
            </a:r>
            <a:r>
              <a:rPr lang="en-US" sz="3200" dirty="0"/>
              <a:t> (by </a:t>
            </a:r>
            <a:r>
              <a:rPr lang="en-US" sz="3200" dirty="0">
                <a:solidFill>
                  <a:srgbClr val="C00000"/>
                </a:solidFill>
              </a:rPr>
              <a:t>Luther</a:t>
            </a:r>
            <a:r>
              <a:rPr lang="en-US" sz="3200" dirty="0"/>
              <a:t>).</a:t>
            </a:r>
          </a:p>
          <a:p>
            <a:endParaRPr lang="en-US" dirty="0"/>
          </a:p>
        </p:txBody>
      </p:sp>
      <p:sp>
        <p:nvSpPr>
          <p:cNvPr id="5" name="Footer Placeholder 4">
            <a:extLst>
              <a:ext uri="{FF2B5EF4-FFF2-40B4-BE49-F238E27FC236}">
                <a16:creationId xmlns:a16="http://schemas.microsoft.com/office/drawing/2014/main" id="{56006F7E-D97E-C257-651A-E12E9E9CA5E5}"/>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5D3747C8-5DA7-B0FA-D2FA-BA798982F0F9}"/>
              </a:ext>
            </a:extLst>
          </p:cNvPr>
          <p:cNvSpPr>
            <a:spLocks noGrp="1"/>
          </p:cNvSpPr>
          <p:nvPr>
            <p:ph type="sldNum" sz="quarter" idx="12"/>
          </p:nvPr>
        </p:nvSpPr>
        <p:spPr/>
        <p:txBody>
          <a:bodyPr/>
          <a:lstStyle/>
          <a:p>
            <a:fld id="{1450AE65-80BF-467E-8D94-24F8D9313383}" type="slidenum">
              <a:rPr lang="en-US" sz="1800" smtClean="0"/>
              <a:pPr/>
              <a:t>38</a:t>
            </a:fld>
            <a:endParaRPr lang="en-US" sz="1800" dirty="0"/>
          </a:p>
        </p:txBody>
      </p:sp>
    </p:spTree>
    <p:extLst>
      <p:ext uri="{BB962C8B-B14F-4D97-AF65-F5344CB8AC3E}">
        <p14:creationId xmlns:p14="http://schemas.microsoft.com/office/powerpoint/2010/main" val="412906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F2093-B9A0-AA1B-7315-F53359B91A73}"/>
              </a:ext>
            </a:extLst>
          </p:cNvPr>
          <p:cNvSpPr>
            <a:spLocks noGrp="1"/>
          </p:cNvSpPr>
          <p:nvPr>
            <p:ph type="title"/>
          </p:nvPr>
        </p:nvSpPr>
        <p:spPr/>
        <p:txBody>
          <a:bodyPr/>
          <a:lstStyle/>
          <a:p>
            <a:r>
              <a:rPr lang="en-US" b="1" dirty="0"/>
              <a:t>The Reformers of the Western Church, i.e. Roman Catholic Church</a:t>
            </a:r>
          </a:p>
        </p:txBody>
      </p:sp>
      <p:sp>
        <p:nvSpPr>
          <p:cNvPr id="7" name="Content Placeholder 6">
            <a:extLst>
              <a:ext uri="{FF2B5EF4-FFF2-40B4-BE49-F238E27FC236}">
                <a16:creationId xmlns:a16="http://schemas.microsoft.com/office/drawing/2014/main" id="{E834B07C-6C9F-18BD-1AAE-2A0F9E1BA95C}"/>
              </a:ext>
            </a:extLst>
          </p:cNvPr>
          <p:cNvSpPr>
            <a:spLocks noGrp="1"/>
          </p:cNvSpPr>
          <p:nvPr>
            <p:ph idx="1"/>
          </p:nvPr>
        </p:nvSpPr>
        <p:spPr>
          <a:xfrm>
            <a:off x="838200" y="1825624"/>
            <a:ext cx="10515600" cy="4530725"/>
          </a:xfrm>
        </p:spPr>
        <p:txBody>
          <a:bodyPr>
            <a:noAutofit/>
          </a:bodyPr>
          <a:lstStyle/>
          <a:p>
            <a:r>
              <a:rPr lang="en-US" sz="3200" dirty="0"/>
              <a:t>During the unification of </a:t>
            </a:r>
            <a:r>
              <a:rPr lang="en-US" sz="3200" dirty="0">
                <a:solidFill>
                  <a:srgbClr val="C00000"/>
                </a:solidFill>
              </a:rPr>
              <a:t>Spain</a:t>
            </a:r>
            <a:r>
              <a:rPr lang="en-US" sz="3200" dirty="0"/>
              <a:t> (completed in 1492) under </a:t>
            </a:r>
            <a:r>
              <a:rPr lang="en-US" sz="3200" dirty="0">
                <a:solidFill>
                  <a:srgbClr val="C00000"/>
                </a:solidFill>
              </a:rPr>
              <a:t>Ferdinand and Isabella</a:t>
            </a:r>
            <a:r>
              <a:rPr lang="en-US" sz="3200" dirty="0"/>
              <a:t>, another </a:t>
            </a:r>
            <a:r>
              <a:rPr lang="en-US" sz="3200" i="1" dirty="0"/>
              <a:t>reformation</a:t>
            </a:r>
            <a:r>
              <a:rPr lang="en-US" sz="3200" dirty="0"/>
              <a:t> (of sorts) took place in </a:t>
            </a:r>
            <a:r>
              <a:rPr lang="en-US" sz="3200" dirty="0">
                <a:solidFill>
                  <a:srgbClr val="C00000"/>
                </a:solidFill>
              </a:rPr>
              <a:t>Spain</a:t>
            </a:r>
            <a:r>
              <a:rPr lang="en-US" sz="3200" dirty="0"/>
              <a:t>, spearheaded by </a:t>
            </a:r>
            <a:r>
              <a:rPr lang="en-US" sz="3200" dirty="0">
                <a:solidFill>
                  <a:srgbClr val="C00000"/>
                </a:solidFill>
              </a:rPr>
              <a:t>John of the Cross</a:t>
            </a:r>
            <a:r>
              <a:rPr lang="en-US" sz="3200" dirty="0"/>
              <a:t>, a monk, and </a:t>
            </a:r>
            <a:r>
              <a:rPr lang="en-US" sz="3200" dirty="0">
                <a:solidFill>
                  <a:srgbClr val="C00000"/>
                </a:solidFill>
              </a:rPr>
              <a:t>Theresa of Avila</a:t>
            </a:r>
            <a:r>
              <a:rPr lang="en-US" sz="3200" dirty="0"/>
              <a:t>, a nun. </a:t>
            </a:r>
          </a:p>
          <a:p>
            <a:r>
              <a:rPr lang="en-US" sz="3200" dirty="0"/>
              <a:t>This effort </a:t>
            </a:r>
            <a:r>
              <a:rPr lang="en-US" sz="3200" i="1" dirty="0"/>
              <a:t>addressed</a:t>
            </a:r>
            <a:r>
              <a:rPr lang="en-US" sz="3200" dirty="0"/>
              <a:t> some of the </a:t>
            </a:r>
            <a:r>
              <a:rPr lang="en-US" sz="3200" i="1" dirty="0"/>
              <a:t>corruption</a:t>
            </a:r>
            <a:r>
              <a:rPr lang="en-US" sz="3200" dirty="0"/>
              <a:t> and </a:t>
            </a:r>
            <a:r>
              <a:rPr lang="en-US" sz="3200" i="1" dirty="0"/>
              <a:t>irreligiousness</a:t>
            </a:r>
            <a:r>
              <a:rPr lang="en-US" sz="3200" dirty="0"/>
              <a:t> of the</a:t>
            </a:r>
            <a:r>
              <a:rPr lang="en-US" sz="3200" dirty="0">
                <a:solidFill>
                  <a:srgbClr val="C00000"/>
                </a:solidFill>
              </a:rPr>
              <a:t> clergy </a:t>
            </a:r>
            <a:r>
              <a:rPr lang="en-US" sz="3200" dirty="0"/>
              <a:t>and </a:t>
            </a:r>
            <a:r>
              <a:rPr lang="en-US" sz="3200" dirty="0">
                <a:solidFill>
                  <a:srgbClr val="C00000"/>
                </a:solidFill>
              </a:rPr>
              <a:t>orders</a:t>
            </a:r>
            <a:r>
              <a:rPr lang="en-US" sz="3200" dirty="0"/>
              <a:t>, and was </a:t>
            </a:r>
            <a:r>
              <a:rPr lang="en-US" sz="3200" i="1" dirty="0"/>
              <a:t>carried out quietly</a:t>
            </a:r>
            <a:r>
              <a:rPr lang="en-US" sz="3200" dirty="0"/>
              <a:t> within the orders themselves. It had little public impact and none of the </a:t>
            </a:r>
            <a:r>
              <a:rPr lang="en-US" sz="3200" i="1" dirty="0"/>
              <a:t>volatility</a:t>
            </a:r>
            <a:r>
              <a:rPr lang="en-US" sz="3200" dirty="0"/>
              <a:t> that was evident in </a:t>
            </a:r>
            <a:r>
              <a:rPr lang="en-US" sz="3200" dirty="0">
                <a:solidFill>
                  <a:srgbClr val="C00000"/>
                </a:solidFill>
              </a:rPr>
              <a:t>Luther’s</a:t>
            </a:r>
            <a:r>
              <a:rPr lang="en-US" sz="3200" dirty="0"/>
              <a:t> time. </a:t>
            </a:r>
          </a:p>
          <a:p>
            <a:r>
              <a:rPr lang="en-US" sz="3200" dirty="0"/>
              <a:t>Confined to </a:t>
            </a:r>
            <a:r>
              <a:rPr lang="en-US" sz="3200" dirty="0">
                <a:solidFill>
                  <a:srgbClr val="C00000"/>
                </a:solidFill>
              </a:rPr>
              <a:t>Spain</a:t>
            </a:r>
            <a:r>
              <a:rPr lang="en-US" sz="3200" dirty="0"/>
              <a:t> only.</a:t>
            </a:r>
          </a:p>
        </p:txBody>
      </p:sp>
      <p:sp>
        <p:nvSpPr>
          <p:cNvPr id="5" name="Footer Placeholder 4">
            <a:extLst>
              <a:ext uri="{FF2B5EF4-FFF2-40B4-BE49-F238E27FC236}">
                <a16:creationId xmlns:a16="http://schemas.microsoft.com/office/drawing/2014/main" id="{D772573A-1000-9D49-A9E9-B37DED3D36F4}"/>
              </a:ext>
            </a:extLst>
          </p:cNvPr>
          <p:cNvSpPr>
            <a:spLocks noGrp="1"/>
          </p:cNvSpPr>
          <p:nvPr>
            <p:ph type="ftr" sz="quarter" idx="11"/>
          </p:nvPr>
        </p:nvSpPr>
        <p:spPr/>
        <p:txBody>
          <a:bodyPr/>
          <a:lstStyle/>
          <a:p>
            <a:r>
              <a:rPr lang="en-US" dirty="0"/>
              <a:t>(c) 2025 CMS</a:t>
            </a:r>
          </a:p>
        </p:txBody>
      </p:sp>
      <p:sp>
        <p:nvSpPr>
          <p:cNvPr id="6" name="Slide Number Placeholder 5">
            <a:extLst>
              <a:ext uri="{FF2B5EF4-FFF2-40B4-BE49-F238E27FC236}">
                <a16:creationId xmlns:a16="http://schemas.microsoft.com/office/drawing/2014/main" id="{692B77E9-3DD3-9835-D086-8CDF4092735E}"/>
              </a:ext>
            </a:extLst>
          </p:cNvPr>
          <p:cNvSpPr>
            <a:spLocks noGrp="1"/>
          </p:cNvSpPr>
          <p:nvPr>
            <p:ph type="sldNum" sz="quarter" idx="12"/>
          </p:nvPr>
        </p:nvSpPr>
        <p:spPr/>
        <p:txBody>
          <a:bodyPr/>
          <a:lstStyle/>
          <a:p>
            <a:fld id="{1450AE65-80BF-467E-8D94-24F8D9313383}" type="slidenum">
              <a:rPr lang="en-US" smtClean="0"/>
              <a:pPr/>
              <a:t>39</a:t>
            </a:fld>
            <a:endParaRPr lang="en-US" dirty="0"/>
          </a:p>
        </p:txBody>
      </p:sp>
    </p:spTree>
    <p:extLst>
      <p:ext uri="{BB962C8B-B14F-4D97-AF65-F5344CB8AC3E}">
        <p14:creationId xmlns:p14="http://schemas.microsoft.com/office/powerpoint/2010/main" val="82546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6E4D23-282C-5F65-6BB9-3391C1FD30BC}"/>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A1408D4C-C6E8-BCC1-9FFE-C31089540F76}"/>
              </a:ext>
            </a:extLst>
          </p:cNvPr>
          <p:cNvSpPr>
            <a:spLocks noGrp="1"/>
          </p:cNvSpPr>
          <p:nvPr>
            <p:ph type="sldNum" sz="quarter" idx="12"/>
          </p:nvPr>
        </p:nvSpPr>
        <p:spPr/>
        <p:txBody>
          <a:bodyPr/>
          <a:lstStyle/>
          <a:p>
            <a:fld id="{1450AE65-80BF-467E-8D94-24F8D9313383}" type="slidenum">
              <a:rPr lang="en-US" sz="1800" smtClean="0"/>
              <a:t>4</a:t>
            </a:fld>
            <a:endParaRPr lang="en-US" sz="1800" dirty="0"/>
          </a:p>
        </p:txBody>
      </p:sp>
      <p:pic>
        <p:nvPicPr>
          <p:cNvPr id="2" name="Picture 1">
            <a:extLst>
              <a:ext uri="{FF2B5EF4-FFF2-40B4-BE49-F238E27FC236}">
                <a16:creationId xmlns:a16="http://schemas.microsoft.com/office/drawing/2014/main" id="{83ED732F-8839-7821-C4E1-D0FC30BC0A2B}"/>
              </a:ext>
            </a:extLst>
          </p:cNvPr>
          <p:cNvPicPr>
            <a:picLocks noChangeAspect="1"/>
          </p:cNvPicPr>
          <p:nvPr/>
        </p:nvPicPr>
        <p:blipFill>
          <a:blip r:embed="rId3"/>
          <a:stretch>
            <a:fillRect/>
          </a:stretch>
        </p:blipFill>
        <p:spPr>
          <a:xfrm>
            <a:off x="1257953" y="0"/>
            <a:ext cx="9678988" cy="6356350"/>
          </a:xfrm>
          <a:prstGeom prst="rect">
            <a:avLst/>
          </a:prstGeom>
        </p:spPr>
      </p:pic>
    </p:spTree>
    <p:extLst>
      <p:ext uri="{BB962C8B-B14F-4D97-AF65-F5344CB8AC3E}">
        <p14:creationId xmlns:p14="http://schemas.microsoft.com/office/powerpoint/2010/main" val="224781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83A6-4915-DE48-438E-DB81BF343067}"/>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EA149360-119B-C995-8076-A76DA261C850}"/>
              </a:ext>
            </a:extLst>
          </p:cNvPr>
          <p:cNvSpPr>
            <a:spLocks noGrp="1"/>
          </p:cNvSpPr>
          <p:nvPr>
            <p:ph sz="half" idx="1"/>
          </p:nvPr>
        </p:nvSpPr>
        <p:spPr>
          <a:xfrm>
            <a:off x="838199" y="1825625"/>
            <a:ext cx="8969189" cy="4667250"/>
          </a:xfrm>
        </p:spPr>
        <p:txBody>
          <a:bodyPr>
            <a:noAutofit/>
          </a:bodyPr>
          <a:lstStyle/>
          <a:p>
            <a:r>
              <a:rPr lang="en-US" sz="3200" dirty="0">
                <a:solidFill>
                  <a:srgbClr val="C00000"/>
                </a:solidFill>
              </a:rPr>
              <a:t>Martin Luther </a:t>
            </a:r>
            <a:r>
              <a:rPr lang="en-US" sz="3200" dirty="0"/>
              <a:t>was born to poor peasant parents in </a:t>
            </a:r>
            <a:r>
              <a:rPr lang="en-US" sz="3200" dirty="0">
                <a:solidFill>
                  <a:srgbClr val="C00000"/>
                </a:solidFill>
              </a:rPr>
              <a:t>Eisleben, Germany</a:t>
            </a:r>
            <a:r>
              <a:rPr lang="en-US" sz="3200" dirty="0"/>
              <a:t>, on 10 Nov. 1483 and christened on 11 Nov, on </a:t>
            </a:r>
            <a:r>
              <a:rPr lang="en-US" sz="3200" dirty="0">
                <a:solidFill>
                  <a:srgbClr val="C00000"/>
                </a:solidFill>
              </a:rPr>
              <a:t>St. Martin’s Day </a:t>
            </a:r>
            <a:r>
              <a:rPr lang="en-US" sz="3200" dirty="0"/>
              <a:t>at St. Peter and Paul church. He died on 18 February 1546 (heart attack). </a:t>
            </a:r>
          </a:p>
          <a:p>
            <a:r>
              <a:rPr lang="en-US" sz="3200" dirty="0">
                <a:solidFill>
                  <a:srgbClr val="C00000"/>
                </a:solidFill>
              </a:rPr>
              <a:t>Johann Sebastian Bach </a:t>
            </a:r>
            <a:r>
              <a:rPr lang="en-US" sz="3200" dirty="0"/>
              <a:t>was baptized in </a:t>
            </a:r>
            <a:r>
              <a:rPr lang="en-US" sz="3200" dirty="0">
                <a:solidFill>
                  <a:srgbClr val="C00000"/>
                </a:solidFill>
              </a:rPr>
              <a:t>Eisleben</a:t>
            </a:r>
            <a:r>
              <a:rPr lang="en-US" sz="3200" dirty="0"/>
              <a:t> at the </a:t>
            </a:r>
            <a:r>
              <a:rPr lang="en-US" sz="3200" b="0" i="0" dirty="0" err="1">
                <a:solidFill>
                  <a:srgbClr val="1C1C1C"/>
                </a:solidFill>
                <a:effectLst/>
                <a:latin typeface="Georgia" panose="02040502050405020303" pitchFamily="18" charset="0"/>
              </a:rPr>
              <a:t>Georgenkirche</a:t>
            </a:r>
            <a:r>
              <a:rPr lang="en-US" sz="3200" b="0" i="0" dirty="0">
                <a:solidFill>
                  <a:srgbClr val="1C1C1C"/>
                </a:solidFill>
                <a:effectLst/>
                <a:latin typeface="Georgia" panose="02040502050405020303" pitchFamily="18" charset="0"/>
              </a:rPr>
              <a:t> (</a:t>
            </a:r>
            <a:r>
              <a:rPr lang="en-US" sz="3200" dirty="0"/>
              <a:t>church) some two hundred years later.</a:t>
            </a:r>
          </a:p>
          <a:p>
            <a:r>
              <a:rPr lang="en-US" sz="3200" dirty="0">
                <a:solidFill>
                  <a:srgbClr val="C00000"/>
                </a:solidFill>
              </a:rPr>
              <a:t>Luther</a:t>
            </a:r>
            <a:r>
              <a:rPr lang="en-US" sz="3200" dirty="0"/>
              <a:t> </a:t>
            </a:r>
            <a:r>
              <a:rPr lang="en-US" sz="3200" i="1" dirty="0"/>
              <a:t>obtained</a:t>
            </a:r>
            <a:r>
              <a:rPr lang="en-US" sz="3200" dirty="0"/>
              <a:t> his Master’s Degree at the </a:t>
            </a:r>
            <a:r>
              <a:rPr lang="en-US" sz="3200" dirty="0">
                <a:solidFill>
                  <a:srgbClr val="C00000"/>
                </a:solidFill>
              </a:rPr>
              <a:t>University of Erfurt </a:t>
            </a:r>
            <a:r>
              <a:rPr lang="en-US" sz="3200" dirty="0"/>
              <a:t>while studying to be a </a:t>
            </a:r>
            <a:r>
              <a:rPr lang="en-US" sz="3200" dirty="0">
                <a:solidFill>
                  <a:srgbClr val="C00000"/>
                </a:solidFill>
              </a:rPr>
              <a:t>lawyer</a:t>
            </a:r>
            <a:r>
              <a:rPr lang="en-US" sz="3200" dirty="0"/>
              <a:t>. He had a very strong talent for music.</a:t>
            </a:r>
          </a:p>
        </p:txBody>
      </p:sp>
      <p:pic>
        <p:nvPicPr>
          <p:cNvPr id="7" name="Content Placeholder 6">
            <a:extLst>
              <a:ext uri="{FF2B5EF4-FFF2-40B4-BE49-F238E27FC236}">
                <a16:creationId xmlns:a16="http://schemas.microsoft.com/office/drawing/2014/main" id="{9D596FE6-1A7C-BF9F-FC04-B20CD8E43C50}"/>
              </a:ext>
            </a:extLst>
          </p:cNvPr>
          <p:cNvPicPr>
            <a:picLocks noGrp="1" noChangeAspect="1"/>
          </p:cNvPicPr>
          <p:nvPr>
            <p:ph sz="half" idx="2"/>
          </p:nvPr>
        </p:nvPicPr>
        <p:blipFill>
          <a:blip r:embed="rId3"/>
          <a:stretch>
            <a:fillRect/>
          </a:stretch>
        </p:blipFill>
        <p:spPr>
          <a:xfrm>
            <a:off x="9807389" y="1690688"/>
            <a:ext cx="2169083" cy="2271199"/>
          </a:xfrm>
          <a:prstGeom prst="rect">
            <a:avLst/>
          </a:prstGeom>
        </p:spPr>
      </p:pic>
      <p:sp>
        <p:nvSpPr>
          <p:cNvPr id="4" name="Footer Placeholder 3">
            <a:extLst>
              <a:ext uri="{FF2B5EF4-FFF2-40B4-BE49-F238E27FC236}">
                <a16:creationId xmlns:a16="http://schemas.microsoft.com/office/drawing/2014/main" id="{EA83F7C8-8BCA-B107-71F0-E785D29E55D4}"/>
              </a:ext>
            </a:extLst>
          </p:cNvPr>
          <p:cNvSpPr>
            <a:spLocks noGrp="1"/>
          </p:cNvSpPr>
          <p:nvPr>
            <p:ph type="ftr" sz="quarter" idx="11"/>
          </p:nvPr>
        </p:nvSpPr>
        <p:spPr/>
        <p:txBody>
          <a:bodyPr/>
          <a:lstStyle/>
          <a:p>
            <a:r>
              <a:rPr lang="en-US" dirty="0"/>
              <a:t>(c) 2025 CMS</a:t>
            </a:r>
          </a:p>
        </p:txBody>
      </p:sp>
      <p:sp>
        <p:nvSpPr>
          <p:cNvPr id="5" name="Slide Number Placeholder 4">
            <a:extLst>
              <a:ext uri="{FF2B5EF4-FFF2-40B4-BE49-F238E27FC236}">
                <a16:creationId xmlns:a16="http://schemas.microsoft.com/office/drawing/2014/main" id="{538EBD78-6AFD-4FA6-F26C-445DA27B590A}"/>
              </a:ext>
            </a:extLst>
          </p:cNvPr>
          <p:cNvSpPr>
            <a:spLocks noGrp="1"/>
          </p:cNvSpPr>
          <p:nvPr>
            <p:ph type="sldNum" sz="quarter" idx="12"/>
          </p:nvPr>
        </p:nvSpPr>
        <p:spPr/>
        <p:txBody>
          <a:bodyPr/>
          <a:lstStyle/>
          <a:p>
            <a:fld id="{1450AE65-80BF-467E-8D94-24F8D9313383}" type="slidenum">
              <a:rPr lang="en-US" smtClean="0"/>
              <a:t>40</a:t>
            </a:fld>
            <a:endParaRPr lang="en-US" dirty="0"/>
          </a:p>
        </p:txBody>
      </p:sp>
    </p:spTree>
    <p:extLst>
      <p:ext uri="{BB962C8B-B14F-4D97-AF65-F5344CB8AC3E}">
        <p14:creationId xmlns:p14="http://schemas.microsoft.com/office/powerpoint/2010/main" val="312858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A06AEEB-30C0-8FDB-0C0B-9876BB4E089C}"/>
              </a:ext>
            </a:extLst>
          </p:cNvPr>
          <p:cNvSpPr>
            <a:spLocks noGrp="1"/>
          </p:cNvSpPr>
          <p:nvPr>
            <p:ph type="title"/>
          </p:nvPr>
        </p:nvSpPr>
        <p:spPr/>
        <p:txBody>
          <a:bodyPr/>
          <a:lstStyle/>
          <a:p>
            <a:endParaRPr lang="en-US"/>
          </a:p>
        </p:txBody>
      </p:sp>
      <p:sp>
        <p:nvSpPr>
          <p:cNvPr id="14" name="Content Placeholder 13">
            <a:extLst>
              <a:ext uri="{FF2B5EF4-FFF2-40B4-BE49-F238E27FC236}">
                <a16:creationId xmlns:a16="http://schemas.microsoft.com/office/drawing/2014/main" id="{1C89D90E-EDB9-0C0F-E150-6AF84CD4CDAD}"/>
              </a:ext>
            </a:extLst>
          </p:cNvPr>
          <p:cNvSpPr>
            <a:spLocks noGrp="1"/>
          </p:cNvSpPr>
          <p:nvPr>
            <p:ph sz="half" idx="1"/>
          </p:nvPr>
        </p:nvSpPr>
        <p:spPr>
          <a:xfrm>
            <a:off x="838200" y="861848"/>
            <a:ext cx="4838700" cy="5134303"/>
          </a:xfrm>
        </p:spPr>
        <p:txBody>
          <a:bodyPr>
            <a:noAutofit/>
          </a:bodyPr>
          <a:lstStyle/>
          <a:p>
            <a:r>
              <a:rPr lang="en-US" sz="3200" dirty="0">
                <a:solidFill>
                  <a:srgbClr val="C00000"/>
                </a:solidFill>
              </a:rPr>
              <a:t>Altar</a:t>
            </a:r>
            <a:r>
              <a:rPr lang="en-US" sz="3200" dirty="0"/>
              <a:t> in the Caple of the </a:t>
            </a:r>
            <a:r>
              <a:rPr lang="en-US" sz="3200" dirty="0">
                <a:solidFill>
                  <a:srgbClr val="C00000"/>
                </a:solidFill>
              </a:rPr>
              <a:t>Franciscan Monastery</a:t>
            </a:r>
            <a:r>
              <a:rPr lang="en-US" sz="3200" dirty="0"/>
              <a:t>, Erfurt, Germany.</a:t>
            </a:r>
          </a:p>
          <a:p>
            <a:pPr lvl="0"/>
            <a:r>
              <a:rPr lang="en-US" sz="3200" dirty="0">
                <a:solidFill>
                  <a:prstClr val="black"/>
                </a:solidFill>
              </a:rPr>
              <a:t>He took his </a:t>
            </a:r>
            <a:r>
              <a:rPr lang="en-US" sz="3200" i="1" dirty="0">
                <a:solidFill>
                  <a:prstClr val="black"/>
                </a:solidFill>
              </a:rPr>
              <a:t>vows</a:t>
            </a:r>
            <a:r>
              <a:rPr lang="en-US" sz="3200" dirty="0">
                <a:solidFill>
                  <a:prstClr val="black"/>
                </a:solidFill>
              </a:rPr>
              <a:t> as a </a:t>
            </a:r>
            <a:r>
              <a:rPr lang="en-US" sz="3200" dirty="0">
                <a:solidFill>
                  <a:srgbClr val="C00000"/>
                </a:solidFill>
              </a:rPr>
              <a:t>friar</a:t>
            </a:r>
            <a:r>
              <a:rPr lang="en-US" sz="3200" dirty="0">
                <a:solidFill>
                  <a:prstClr val="black"/>
                </a:solidFill>
              </a:rPr>
              <a:t> at the age of 23, </a:t>
            </a:r>
            <a:r>
              <a:rPr lang="en-US" sz="3200" i="1" dirty="0">
                <a:solidFill>
                  <a:prstClr val="black"/>
                </a:solidFill>
              </a:rPr>
              <a:t>laying</a:t>
            </a:r>
            <a:r>
              <a:rPr lang="en-US" sz="3200" dirty="0">
                <a:solidFill>
                  <a:prstClr val="black"/>
                </a:solidFill>
              </a:rPr>
              <a:t> face-down on the grave of </a:t>
            </a:r>
            <a:r>
              <a:rPr lang="en-US" sz="3200" dirty="0">
                <a:solidFill>
                  <a:srgbClr val="C00000"/>
                </a:solidFill>
              </a:rPr>
              <a:t>Johannes Zachariae </a:t>
            </a:r>
            <a:r>
              <a:rPr lang="en-US" sz="3200" dirty="0">
                <a:solidFill>
                  <a:prstClr val="black"/>
                </a:solidFill>
              </a:rPr>
              <a:t>who was the </a:t>
            </a:r>
            <a:r>
              <a:rPr lang="en-US" sz="3200" i="1" dirty="0">
                <a:solidFill>
                  <a:prstClr val="black"/>
                </a:solidFill>
              </a:rPr>
              <a:t>prosecutor</a:t>
            </a:r>
            <a:r>
              <a:rPr lang="en-US" sz="3200" dirty="0">
                <a:solidFill>
                  <a:prstClr val="black"/>
                </a:solidFill>
              </a:rPr>
              <a:t> of </a:t>
            </a:r>
            <a:r>
              <a:rPr lang="en-US" sz="3200" dirty="0">
                <a:solidFill>
                  <a:srgbClr val="C00000"/>
                </a:solidFill>
              </a:rPr>
              <a:t>Jan Hus</a:t>
            </a:r>
            <a:r>
              <a:rPr lang="en-US" sz="3200" dirty="0">
                <a:solidFill>
                  <a:prstClr val="black"/>
                </a:solidFill>
              </a:rPr>
              <a:t>.</a:t>
            </a:r>
          </a:p>
          <a:p>
            <a:pPr lvl="0"/>
            <a:r>
              <a:rPr lang="en-US" sz="3200" dirty="0">
                <a:solidFill>
                  <a:srgbClr val="C00000"/>
                </a:solidFill>
              </a:rPr>
              <a:t>Grave</a:t>
            </a:r>
            <a:r>
              <a:rPr lang="en-US" sz="3200" dirty="0">
                <a:solidFill>
                  <a:prstClr val="black"/>
                </a:solidFill>
              </a:rPr>
              <a:t> is visible in the foreground.</a:t>
            </a:r>
          </a:p>
        </p:txBody>
      </p:sp>
      <p:sp>
        <p:nvSpPr>
          <p:cNvPr id="15" name="Content Placeholder 14">
            <a:extLst>
              <a:ext uri="{FF2B5EF4-FFF2-40B4-BE49-F238E27FC236}">
                <a16:creationId xmlns:a16="http://schemas.microsoft.com/office/drawing/2014/main" id="{05613128-D258-87C2-D267-98564A31C56B}"/>
              </a:ext>
            </a:extLst>
          </p:cNvPr>
          <p:cNvSpPr>
            <a:spLocks noGrp="1"/>
          </p:cNvSpPr>
          <p:nvPr>
            <p:ph sz="half" idx="2"/>
          </p:nvPr>
        </p:nvSpPr>
        <p:spPr/>
        <p:txBody>
          <a:bodyPr>
            <a:normAutofit/>
          </a:bodyPr>
          <a:lstStyle/>
          <a:p>
            <a:endParaRPr lang="en-US"/>
          </a:p>
        </p:txBody>
      </p:sp>
      <p:sp>
        <p:nvSpPr>
          <p:cNvPr id="5" name="Footer Placeholder 4">
            <a:extLst>
              <a:ext uri="{FF2B5EF4-FFF2-40B4-BE49-F238E27FC236}">
                <a16:creationId xmlns:a16="http://schemas.microsoft.com/office/drawing/2014/main" id="{23681B0D-6E7E-DCFB-400F-EA97B01599C6}"/>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6F1C7876-602F-0813-023C-B969B3C29F34}"/>
              </a:ext>
            </a:extLst>
          </p:cNvPr>
          <p:cNvSpPr>
            <a:spLocks noGrp="1"/>
          </p:cNvSpPr>
          <p:nvPr>
            <p:ph type="sldNum" sz="quarter" idx="12"/>
          </p:nvPr>
        </p:nvSpPr>
        <p:spPr/>
        <p:txBody>
          <a:bodyPr/>
          <a:lstStyle/>
          <a:p>
            <a:fld id="{1450AE65-80BF-467E-8D94-24F8D9313383}" type="slidenum">
              <a:rPr lang="en-US" smtClean="0"/>
              <a:pPr/>
              <a:t>41</a:t>
            </a:fld>
            <a:endParaRPr lang="en-US" dirty="0"/>
          </a:p>
        </p:txBody>
      </p:sp>
      <p:pic>
        <p:nvPicPr>
          <p:cNvPr id="7" name="Picture 6">
            <a:extLst>
              <a:ext uri="{FF2B5EF4-FFF2-40B4-BE49-F238E27FC236}">
                <a16:creationId xmlns:a16="http://schemas.microsoft.com/office/drawing/2014/main" id="{458AABC8-73FC-A728-AD03-E79638E35638}"/>
              </a:ext>
            </a:extLst>
          </p:cNvPr>
          <p:cNvPicPr>
            <a:picLocks noChangeAspect="1"/>
          </p:cNvPicPr>
          <p:nvPr/>
        </p:nvPicPr>
        <p:blipFill>
          <a:blip r:embed="rId3"/>
          <a:stretch>
            <a:fillRect/>
          </a:stretch>
        </p:blipFill>
        <p:spPr>
          <a:xfrm>
            <a:off x="5972176" y="681037"/>
            <a:ext cx="5975538" cy="5716857"/>
          </a:xfrm>
          <a:prstGeom prst="rect">
            <a:avLst/>
          </a:prstGeom>
        </p:spPr>
      </p:pic>
    </p:spTree>
    <p:extLst>
      <p:ext uri="{BB962C8B-B14F-4D97-AF65-F5344CB8AC3E}">
        <p14:creationId xmlns:p14="http://schemas.microsoft.com/office/powerpoint/2010/main" val="51289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03B61-FA84-DCA7-EB7B-44E245D70FA0}"/>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A16CD507-2FD7-7614-7C88-90FEB5405236}"/>
              </a:ext>
            </a:extLst>
          </p:cNvPr>
          <p:cNvSpPr>
            <a:spLocks noGrp="1"/>
          </p:cNvSpPr>
          <p:nvPr>
            <p:ph idx="1"/>
          </p:nvPr>
        </p:nvSpPr>
        <p:spPr>
          <a:xfrm>
            <a:off x="838199" y="1825624"/>
            <a:ext cx="10932459" cy="4895851"/>
          </a:xfrm>
        </p:spPr>
        <p:txBody>
          <a:bodyPr>
            <a:normAutofit/>
          </a:bodyPr>
          <a:lstStyle/>
          <a:p>
            <a:r>
              <a:rPr lang="en-US" sz="3200" dirty="0">
                <a:solidFill>
                  <a:srgbClr val="C00000"/>
                </a:solidFill>
              </a:rPr>
              <a:t>Luther</a:t>
            </a:r>
            <a:r>
              <a:rPr lang="en-US" sz="3200" dirty="0"/>
              <a:t> was </a:t>
            </a:r>
            <a:r>
              <a:rPr lang="en-US" sz="3200" i="1" dirty="0"/>
              <a:t>ordained</a:t>
            </a:r>
            <a:r>
              <a:rPr lang="en-US" sz="3200" dirty="0"/>
              <a:t> a </a:t>
            </a:r>
            <a:r>
              <a:rPr lang="en-US" sz="3200" dirty="0">
                <a:solidFill>
                  <a:srgbClr val="C00000"/>
                </a:solidFill>
              </a:rPr>
              <a:t>priest</a:t>
            </a:r>
            <a:r>
              <a:rPr lang="en-US" sz="3200" dirty="0"/>
              <a:t> in 1507, and often</a:t>
            </a:r>
            <a:r>
              <a:rPr lang="en-US" sz="3200" i="1" dirty="0"/>
              <a:t> preached </a:t>
            </a:r>
            <a:r>
              <a:rPr lang="en-US" sz="3200" dirty="0"/>
              <a:t>at </a:t>
            </a:r>
            <a:r>
              <a:rPr lang="en-US" sz="3200" dirty="0">
                <a:solidFill>
                  <a:srgbClr val="C00000"/>
                </a:solidFill>
              </a:rPr>
              <a:t>St. Mary’s Cathedra</a:t>
            </a:r>
            <a:r>
              <a:rPr lang="en-US" sz="3200" dirty="0"/>
              <a:t>l in </a:t>
            </a:r>
            <a:r>
              <a:rPr lang="en-US" sz="3200" dirty="0">
                <a:solidFill>
                  <a:srgbClr val="C00000"/>
                </a:solidFill>
              </a:rPr>
              <a:t>Erfurt</a:t>
            </a:r>
            <a:r>
              <a:rPr lang="en-US" sz="3200" dirty="0"/>
              <a:t>.</a:t>
            </a:r>
          </a:p>
          <a:p>
            <a:r>
              <a:rPr lang="en-US" sz="3200" dirty="0">
                <a:latin typeface="Times New Roman" panose="02020603050405020304" pitchFamily="18" charset="0"/>
                <a:ea typeface="Times New Roman" panose="02020603050405020304" pitchFamily="18" charset="0"/>
              </a:rPr>
              <a:t>9 March 1509 </a:t>
            </a:r>
            <a:r>
              <a:rPr lang="en-US" sz="3200" dirty="0">
                <a:solidFill>
                  <a:srgbClr val="C00000"/>
                </a:solidFill>
                <a:latin typeface="Times New Roman" panose="02020603050405020304" pitchFamily="18" charset="0"/>
                <a:ea typeface="Times New Roman" panose="02020603050405020304" pitchFamily="18" charset="0"/>
              </a:rPr>
              <a:t>Baccalaureus </a:t>
            </a:r>
            <a:r>
              <a:rPr lang="en-US" sz="3200" dirty="0" err="1">
                <a:solidFill>
                  <a:srgbClr val="C00000"/>
                </a:solidFill>
                <a:latin typeface="Times New Roman" panose="02020603050405020304" pitchFamily="18" charset="0"/>
                <a:ea typeface="Times New Roman" panose="02020603050405020304" pitchFamily="18" charset="0"/>
              </a:rPr>
              <a:t>Biblicus</a:t>
            </a:r>
            <a:r>
              <a:rPr lang="en-US" sz="3200" dirty="0">
                <a:solidFill>
                  <a:srgbClr val="C00000"/>
                </a:solidFill>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awarded to </a:t>
            </a:r>
            <a:r>
              <a:rPr lang="en-US" sz="3200" dirty="0">
                <a:solidFill>
                  <a:srgbClr val="C00000"/>
                </a:solidFill>
                <a:latin typeface="Times New Roman" panose="02020603050405020304" pitchFamily="18" charset="0"/>
                <a:ea typeface="Times New Roman" panose="02020603050405020304" pitchFamily="18" charset="0"/>
              </a:rPr>
              <a:t>Martin Luther</a:t>
            </a:r>
            <a:r>
              <a:rPr lang="en-US" sz="3200" dirty="0">
                <a:latin typeface="Times New Roman" panose="02020603050405020304" pitchFamily="18" charset="0"/>
                <a:ea typeface="Times New Roman" panose="02020603050405020304" pitchFamily="18" charset="0"/>
              </a:rPr>
              <a:t>, followed in the fall with a Baccalaureus </a:t>
            </a:r>
            <a:r>
              <a:rPr lang="en-US" sz="3200" dirty="0" err="1">
                <a:solidFill>
                  <a:srgbClr val="C00000"/>
                </a:solidFill>
                <a:latin typeface="Times New Roman" panose="02020603050405020304" pitchFamily="18" charset="0"/>
                <a:ea typeface="Times New Roman" panose="02020603050405020304" pitchFamily="18" charset="0"/>
              </a:rPr>
              <a:t>Sententiarius</a:t>
            </a:r>
            <a:r>
              <a:rPr lang="en-US" sz="3200" dirty="0">
                <a:latin typeface="Times New Roman" panose="02020603050405020304" pitchFamily="18" charset="0"/>
                <a:ea typeface="Times New Roman" panose="02020603050405020304" pitchFamily="18" charset="0"/>
              </a:rPr>
              <a:t> at </a:t>
            </a:r>
            <a:r>
              <a:rPr lang="en-US" sz="3200" dirty="0">
                <a:solidFill>
                  <a:srgbClr val="C00000"/>
                </a:solidFill>
                <a:latin typeface="Times New Roman" panose="02020603050405020304" pitchFamily="18" charset="0"/>
                <a:ea typeface="Times New Roman" panose="02020603050405020304" pitchFamily="18" charset="0"/>
              </a:rPr>
              <a:t>Erfurt University</a:t>
            </a:r>
            <a:r>
              <a:rPr lang="en-US" sz="3200" dirty="0">
                <a:latin typeface="Times New Roman" panose="02020603050405020304" pitchFamily="18" charset="0"/>
                <a:ea typeface="Times New Roman" panose="02020603050405020304" pitchFamily="18" charset="0"/>
              </a:rPr>
              <a:t>.</a:t>
            </a:r>
          </a:p>
          <a:p>
            <a:r>
              <a:rPr lang="en-US" sz="3200" dirty="0"/>
              <a:t>1510-11: </a:t>
            </a:r>
            <a:r>
              <a:rPr lang="en-US" sz="3200" dirty="0">
                <a:solidFill>
                  <a:srgbClr val="C00000"/>
                </a:solidFill>
              </a:rPr>
              <a:t>Luther’s</a:t>
            </a:r>
            <a:r>
              <a:rPr lang="en-US" sz="3200" dirty="0"/>
              <a:t> pilgrimage to Rome, where he was disillusioned over the </a:t>
            </a:r>
            <a:r>
              <a:rPr lang="en-US" sz="3200" i="1" dirty="0"/>
              <a:t>moral decay </a:t>
            </a:r>
            <a:r>
              <a:rPr lang="en-US" sz="3200" dirty="0"/>
              <a:t>among the </a:t>
            </a:r>
            <a:r>
              <a:rPr lang="en-US" sz="3200" dirty="0">
                <a:solidFill>
                  <a:srgbClr val="C00000"/>
                </a:solidFill>
              </a:rPr>
              <a:t>clergy</a:t>
            </a:r>
            <a:r>
              <a:rPr lang="en-US" sz="3200" dirty="0"/>
              <a:t> in </a:t>
            </a:r>
            <a:r>
              <a:rPr lang="en-US" sz="3200" dirty="0">
                <a:solidFill>
                  <a:srgbClr val="C00000"/>
                </a:solidFill>
              </a:rPr>
              <a:t>Rome</a:t>
            </a:r>
            <a:r>
              <a:rPr lang="en-US" sz="3200" dirty="0"/>
              <a:t>, particularly about the </a:t>
            </a:r>
            <a:r>
              <a:rPr lang="en-US" sz="3200" dirty="0">
                <a:solidFill>
                  <a:srgbClr val="C00000"/>
                </a:solidFill>
              </a:rPr>
              <a:t>Eucharist</a:t>
            </a:r>
            <a:r>
              <a:rPr lang="en-US" sz="3200" dirty="0"/>
              <a:t>.</a:t>
            </a:r>
          </a:p>
          <a:p>
            <a:r>
              <a:rPr lang="en-US" sz="3200" dirty="0"/>
              <a:t>He was </a:t>
            </a:r>
            <a:r>
              <a:rPr lang="en-US" sz="3200" i="1" dirty="0"/>
              <a:t>transferred</a:t>
            </a:r>
            <a:r>
              <a:rPr lang="en-US" sz="3200" dirty="0"/>
              <a:t> to the </a:t>
            </a:r>
            <a:r>
              <a:rPr lang="en-US" sz="3200" dirty="0">
                <a:solidFill>
                  <a:srgbClr val="C00000"/>
                </a:solidFill>
              </a:rPr>
              <a:t>University of Wittenberg </a:t>
            </a:r>
            <a:r>
              <a:rPr lang="en-US" sz="3200" dirty="0"/>
              <a:t>mid-1511 to teach </a:t>
            </a:r>
            <a:r>
              <a:rPr lang="en-US" sz="3200" dirty="0">
                <a:solidFill>
                  <a:srgbClr val="C00000"/>
                </a:solidFill>
              </a:rPr>
              <a:t>theology</a:t>
            </a:r>
            <a:r>
              <a:rPr lang="en-US" sz="3200" dirty="0"/>
              <a:t>. </a:t>
            </a:r>
          </a:p>
        </p:txBody>
      </p:sp>
      <p:sp>
        <p:nvSpPr>
          <p:cNvPr id="4" name="Footer Placeholder 3">
            <a:extLst>
              <a:ext uri="{FF2B5EF4-FFF2-40B4-BE49-F238E27FC236}">
                <a16:creationId xmlns:a16="http://schemas.microsoft.com/office/drawing/2014/main" id="{B92C9355-A14F-10CA-B626-3FAD9BD47394}"/>
              </a:ext>
            </a:extLst>
          </p:cNvPr>
          <p:cNvSpPr>
            <a:spLocks noGrp="1"/>
          </p:cNvSpPr>
          <p:nvPr>
            <p:ph type="ftr" sz="quarter" idx="11"/>
          </p:nvPr>
        </p:nvSpPr>
        <p:spPr/>
        <p:txBody>
          <a:bodyPr/>
          <a:lstStyle/>
          <a:p>
            <a:r>
              <a:rPr lang="en-US" dirty="0"/>
              <a:t>(c) 2025 CMS</a:t>
            </a:r>
          </a:p>
        </p:txBody>
      </p:sp>
      <p:sp>
        <p:nvSpPr>
          <p:cNvPr id="5" name="Slide Number Placeholder 4">
            <a:extLst>
              <a:ext uri="{FF2B5EF4-FFF2-40B4-BE49-F238E27FC236}">
                <a16:creationId xmlns:a16="http://schemas.microsoft.com/office/drawing/2014/main" id="{28AA65BD-5709-9A15-2F62-6E4668BADF8A}"/>
              </a:ext>
            </a:extLst>
          </p:cNvPr>
          <p:cNvSpPr>
            <a:spLocks noGrp="1"/>
          </p:cNvSpPr>
          <p:nvPr>
            <p:ph type="sldNum" sz="quarter" idx="12"/>
          </p:nvPr>
        </p:nvSpPr>
        <p:spPr/>
        <p:txBody>
          <a:bodyPr/>
          <a:lstStyle/>
          <a:p>
            <a:fld id="{1450AE65-80BF-467E-8D94-24F8D9313383}" type="slidenum">
              <a:rPr lang="en-US" smtClean="0"/>
              <a:t>42</a:t>
            </a:fld>
            <a:endParaRPr lang="en-US" dirty="0"/>
          </a:p>
        </p:txBody>
      </p:sp>
    </p:spTree>
    <p:extLst>
      <p:ext uri="{BB962C8B-B14F-4D97-AF65-F5344CB8AC3E}">
        <p14:creationId xmlns:p14="http://schemas.microsoft.com/office/powerpoint/2010/main" val="12299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0A9E1-7BA4-AB5B-0867-6C71322386AB}"/>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76FD96AB-82E1-8FA8-F714-D5027394A973}"/>
              </a:ext>
            </a:extLst>
          </p:cNvPr>
          <p:cNvSpPr>
            <a:spLocks noGrp="1"/>
          </p:cNvSpPr>
          <p:nvPr>
            <p:ph idx="1"/>
          </p:nvPr>
        </p:nvSpPr>
        <p:spPr>
          <a:xfrm>
            <a:off x="1026459" y="1825625"/>
            <a:ext cx="10618694" cy="4667250"/>
          </a:xfrm>
        </p:spPr>
        <p:txBody>
          <a:bodyPr>
            <a:normAutofit lnSpcReduction="10000"/>
          </a:bodyPr>
          <a:lstStyle/>
          <a:p>
            <a:r>
              <a:rPr lang="en-US" sz="3200" dirty="0">
                <a:solidFill>
                  <a:srgbClr val="C00000"/>
                </a:solidFill>
              </a:rPr>
              <a:t>Luther</a:t>
            </a:r>
            <a:r>
              <a:rPr lang="en-US" sz="3200" dirty="0"/>
              <a:t> received his </a:t>
            </a:r>
            <a:r>
              <a:rPr lang="en-US" sz="3200" dirty="0">
                <a:solidFill>
                  <a:srgbClr val="C00000"/>
                </a:solidFill>
              </a:rPr>
              <a:t>doctorate</a:t>
            </a:r>
            <a:r>
              <a:rPr lang="en-US" sz="3200" dirty="0"/>
              <a:t> at the </a:t>
            </a:r>
            <a:r>
              <a:rPr lang="en-US" sz="3200" dirty="0">
                <a:solidFill>
                  <a:srgbClr val="C00000"/>
                </a:solidFill>
              </a:rPr>
              <a:t>Castle Church </a:t>
            </a:r>
            <a:r>
              <a:rPr lang="en-US" sz="3200" dirty="0"/>
              <a:t>in late 1512 and also </a:t>
            </a:r>
            <a:r>
              <a:rPr lang="en-US" sz="3200" i="1" dirty="0"/>
              <a:t>elected</a:t>
            </a:r>
            <a:r>
              <a:rPr lang="en-US" sz="3200" dirty="0"/>
              <a:t> to be</a:t>
            </a:r>
            <a:r>
              <a:rPr lang="en-US" sz="3200" dirty="0">
                <a:solidFill>
                  <a:srgbClr val="C00000"/>
                </a:solidFill>
              </a:rPr>
              <a:t> sub-prior </a:t>
            </a:r>
            <a:r>
              <a:rPr lang="en-US" sz="3200" dirty="0"/>
              <a:t>of his </a:t>
            </a:r>
            <a:r>
              <a:rPr lang="en-US" sz="3200" dirty="0">
                <a:solidFill>
                  <a:srgbClr val="C00000"/>
                </a:solidFill>
              </a:rPr>
              <a:t>monastery</a:t>
            </a:r>
            <a:r>
              <a:rPr lang="en-US" sz="3200" dirty="0"/>
              <a:t>.</a:t>
            </a:r>
          </a:p>
          <a:p>
            <a:pPr lvl="0"/>
            <a:r>
              <a:rPr lang="en-US" sz="3200" dirty="0">
                <a:solidFill>
                  <a:prstClr val="black"/>
                </a:solidFill>
              </a:rPr>
              <a:t>In 1517 he </a:t>
            </a:r>
            <a:r>
              <a:rPr lang="en-US" sz="3200" i="1" dirty="0">
                <a:solidFill>
                  <a:prstClr val="black"/>
                </a:solidFill>
              </a:rPr>
              <a:t>posted</a:t>
            </a:r>
            <a:r>
              <a:rPr lang="en-US" sz="3200" dirty="0">
                <a:solidFill>
                  <a:prstClr val="black"/>
                </a:solidFill>
              </a:rPr>
              <a:t> the </a:t>
            </a:r>
            <a:r>
              <a:rPr lang="en-US" sz="3200" dirty="0">
                <a:solidFill>
                  <a:srgbClr val="C00000"/>
                </a:solidFill>
              </a:rPr>
              <a:t>95 theses</a:t>
            </a:r>
            <a:r>
              <a:rPr lang="en-US" sz="3200" dirty="0">
                <a:solidFill>
                  <a:prstClr val="black"/>
                </a:solidFill>
              </a:rPr>
              <a:t>, written in </a:t>
            </a:r>
            <a:r>
              <a:rPr lang="en-US" sz="3200" i="1" dirty="0">
                <a:solidFill>
                  <a:prstClr val="black"/>
                </a:solidFill>
              </a:rPr>
              <a:t>protest</a:t>
            </a:r>
            <a:r>
              <a:rPr lang="en-US" sz="3200" dirty="0">
                <a:solidFill>
                  <a:prstClr val="black"/>
                </a:solidFill>
              </a:rPr>
              <a:t> when </a:t>
            </a:r>
            <a:r>
              <a:rPr lang="en-US" sz="3200" dirty="0">
                <a:solidFill>
                  <a:srgbClr val="C00000"/>
                </a:solidFill>
              </a:rPr>
              <a:t>Pope Leo X </a:t>
            </a:r>
            <a:r>
              <a:rPr lang="en-US" sz="3200" dirty="0">
                <a:solidFill>
                  <a:prstClr val="black"/>
                </a:solidFill>
              </a:rPr>
              <a:t>announced a ‘</a:t>
            </a:r>
            <a:r>
              <a:rPr lang="en-US" sz="3200" dirty="0">
                <a:solidFill>
                  <a:srgbClr val="C00000"/>
                </a:solidFill>
              </a:rPr>
              <a:t>plenary indulgence</a:t>
            </a:r>
            <a:r>
              <a:rPr lang="en-US" sz="3200" dirty="0">
                <a:solidFill>
                  <a:prstClr val="black"/>
                </a:solidFill>
              </a:rPr>
              <a:t>’.</a:t>
            </a:r>
          </a:p>
          <a:p>
            <a:pPr lvl="0"/>
            <a:r>
              <a:rPr lang="en-US" sz="3200" dirty="0">
                <a:solidFill>
                  <a:prstClr val="black"/>
                </a:solidFill>
              </a:rPr>
              <a:t>It </a:t>
            </a:r>
            <a:r>
              <a:rPr lang="en-US" sz="3200" i="1" dirty="0">
                <a:solidFill>
                  <a:prstClr val="black"/>
                </a:solidFill>
              </a:rPr>
              <a:t>provided total exemption </a:t>
            </a:r>
            <a:r>
              <a:rPr lang="en-US" sz="3200" dirty="0">
                <a:solidFill>
                  <a:prstClr val="black"/>
                </a:solidFill>
              </a:rPr>
              <a:t>from </a:t>
            </a:r>
            <a:r>
              <a:rPr lang="en-US" sz="3200" dirty="0">
                <a:solidFill>
                  <a:srgbClr val="C00000"/>
                </a:solidFill>
              </a:rPr>
              <a:t>Purgatory</a:t>
            </a:r>
            <a:r>
              <a:rPr lang="en-US" sz="3200" dirty="0">
                <a:solidFill>
                  <a:prstClr val="black"/>
                </a:solidFill>
              </a:rPr>
              <a:t> for those who </a:t>
            </a:r>
            <a:r>
              <a:rPr lang="en-US" sz="3200" i="1" dirty="0">
                <a:solidFill>
                  <a:prstClr val="black"/>
                </a:solidFill>
              </a:rPr>
              <a:t>donated money towards </a:t>
            </a:r>
            <a:r>
              <a:rPr lang="en-US" sz="3200" dirty="0">
                <a:solidFill>
                  <a:prstClr val="black"/>
                </a:solidFill>
              </a:rPr>
              <a:t>the </a:t>
            </a:r>
            <a:r>
              <a:rPr lang="en-US" sz="3200" i="1" dirty="0">
                <a:solidFill>
                  <a:prstClr val="black"/>
                </a:solidFill>
              </a:rPr>
              <a:t>building</a:t>
            </a:r>
            <a:r>
              <a:rPr lang="en-US" sz="3200" dirty="0">
                <a:solidFill>
                  <a:prstClr val="black"/>
                </a:solidFill>
              </a:rPr>
              <a:t> of </a:t>
            </a:r>
            <a:r>
              <a:rPr lang="en-US" sz="3200" dirty="0">
                <a:solidFill>
                  <a:srgbClr val="C00000"/>
                </a:solidFill>
              </a:rPr>
              <a:t>St. Peter’s Basilica</a:t>
            </a:r>
            <a:r>
              <a:rPr lang="en-US" sz="3200" dirty="0">
                <a:solidFill>
                  <a:prstClr val="black"/>
                </a:solidFill>
              </a:rPr>
              <a:t> in </a:t>
            </a:r>
            <a:r>
              <a:rPr lang="en-US" sz="3200" dirty="0">
                <a:solidFill>
                  <a:srgbClr val="C00000"/>
                </a:solidFill>
              </a:rPr>
              <a:t>Rome</a:t>
            </a:r>
            <a:r>
              <a:rPr lang="en-US" sz="3200" dirty="0">
                <a:solidFill>
                  <a:prstClr val="black"/>
                </a:solidFill>
              </a:rPr>
              <a:t>. </a:t>
            </a:r>
            <a:r>
              <a:rPr lang="en-US" sz="3200" dirty="0">
                <a:solidFill>
                  <a:srgbClr val="C00000"/>
                </a:solidFill>
              </a:rPr>
              <a:t>Luther</a:t>
            </a:r>
            <a:r>
              <a:rPr lang="en-US" sz="3200" dirty="0">
                <a:solidFill>
                  <a:prstClr val="black"/>
                </a:solidFill>
              </a:rPr>
              <a:t> was </a:t>
            </a:r>
            <a:r>
              <a:rPr lang="en-US" sz="3200" i="1" dirty="0">
                <a:solidFill>
                  <a:prstClr val="black"/>
                </a:solidFill>
              </a:rPr>
              <a:t>outraged</a:t>
            </a:r>
            <a:r>
              <a:rPr lang="en-US" sz="3200" dirty="0">
                <a:solidFill>
                  <a:prstClr val="black"/>
                </a:solidFill>
              </a:rPr>
              <a:t>.</a:t>
            </a:r>
            <a:endParaRPr lang="en-US" sz="3200" dirty="0"/>
          </a:p>
          <a:p>
            <a:r>
              <a:rPr lang="en-US" sz="3200" dirty="0"/>
              <a:t>Thanks to someone </a:t>
            </a:r>
            <a:r>
              <a:rPr lang="en-US" sz="3200" i="1" dirty="0"/>
              <a:t>translating</a:t>
            </a:r>
            <a:r>
              <a:rPr lang="en-US" sz="3200" dirty="0"/>
              <a:t> the </a:t>
            </a:r>
            <a:r>
              <a:rPr lang="en-US" sz="3200" dirty="0">
                <a:solidFill>
                  <a:srgbClr val="C00000"/>
                </a:solidFill>
              </a:rPr>
              <a:t>theses</a:t>
            </a:r>
            <a:r>
              <a:rPr lang="en-US" sz="3200" dirty="0"/>
              <a:t> into</a:t>
            </a:r>
            <a:r>
              <a:rPr lang="en-US" sz="3200" dirty="0">
                <a:solidFill>
                  <a:srgbClr val="C00000"/>
                </a:solidFill>
              </a:rPr>
              <a:t> German </a:t>
            </a:r>
            <a:r>
              <a:rPr lang="en-US" sz="3200" dirty="0"/>
              <a:t>and the new-fangled </a:t>
            </a:r>
            <a:r>
              <a:rPr lang="en-US" sz="3200" dirty="0">
                <a:solidFill>
                  <a:srgbClr val="C00000"/>
                </a:solidFill>
              </a:rPr>
              <a:t>Gutenberg printing press</a:t>
            </a:r>
            <a:r>
              <a:rPr lang="en-US" sz="3200" dirty="0"/>
              <a:t>,</a:t>
            </a:r>
            <a:r>
              <a:rPr lang="en-US" sz="3200" dirty="0">
                <a:solidFill>
                  <a:srgbClr val="C00000"/>
                </a:solidFill>
              </a:rPr>
              <a:t> </a:t>
            </a:r>
            <a:r>
              <a:rPr lang="en-US" sz="3200" dirty="0"/>
              <a:t>the </a:t>
            </a:r>
            <a:r>
              <a:rPr lang="en-US" sz="3200" dirty="0">
                <a:solidFill>
                  <a:srgbClr val="C00000"/>
                </a:solidFill>
              </a:rPr>
              <a:t>theses</a:t>
            </a:r>
            <a:r>
              <a:rPr lang="en-US" sz="3200" dirty="0"/>
              <a:t> wound up being </a:t>
            </a:r>
            <a:r>
              <a:rPr lang="en-US" sz="3200" i="1" dirty="0"/>
              <a:t>distributed</a:t>
            </a:r>
            <a:r>
              <a:rPr lang="en-US" sz="3200" dirty="0"/>
              <a:t> all over </a:t>
            </a:r>
            <a:r>
              <a:rPr lang="en-US" sz="3200" dirty="0">
                <a:solidFill>
                  <a:srgbClr val="C00000"/>
                </a:solidFill>
              </a:rPr>
              <a:t>Europe</a:t>
            </a:r>
            <a:r>
              <a:rPr lang="en-US" sz="3200" dirty="0"/>
              <a:t>.</a:t>
            </a:r>
          </a:p>
        </p:txBody>
      </p:sp>
      <p:sp>
        <p:nvSpPr>
          <p:cNvPr id="4" name="Footer Placeholder 3">
            <a:extLst>
              <a:ext uri="{FF2B5EF4-FFF2-40B4-BE49-F238E27FC236}">
                <a16:creationId xmlns:a16="http://schemas.microsoft.com/office/drawing/2014/main" id="{27442592-2C1D-D62A-9A96-43226A79FEA5}"/>
              </a:ext>
            </a:extLst>
          </p:cNvPr>
          <p:cNvSpPr>
            <a:spLocks noGrp="1"/>
          </p:cNvSpPr>
          <p:nvPr>
            <p:ph type="ftr" sz="quarter" idx="11"/>
          </p:nvPr>
        </p:nvSpPr>
        <p:spPr/>
        <p:txBody>
          <a:bodyPr/>
          <a:lstStyle/>
          <a:p>
            <a:r>
              <a:rPr lang="en-US" dirty="0"/>
              <a:t>(c) 2025 CMS</a:t>
            </a:r>
          </a:p>
        </p:txBody>
      </p:sp>
      <p:sp>
        <p:nvSpPr>
          <p:cNvPr id="5" name="Slide Number Placeholder 4">
            <a:extLst>
              <a:ext uri="{FF2B5EF4-FFF2-40B4-BE49-F238E27FC236}">
                <a16:creationId xmlns:a16="http://schemas.microsoft.com/office/drawing/2014/main" id="{01E7D546-BB3D-98C6-DDEA-6FB59AA52F7E}"/>
              </a:ext>
            </a:extLst>
          </p:cNvPr>
          <p:cNvSpPr>
            <a:spLocks noGrp="1"/>
          </p:cNvSpPr>
          <p:nvPr>
            <p:ph type="sldNum" sz="quarter" idx="12"/>
          </p:nvPr>
        </p:nvSpPr>
        <p:spPr/>
        <p:txBody>
          <a:bodyPr/>
          <a:lstStyle/>
          <a:p>
            <a:fld id="{1450AE65-80BF-467E-8D94-24F8D9313383}" type="slidenum">
              <a:rPr lang="en-US" smtClean="0"/>
              <a:t>43</a:t>
            </a:fld>
            <a:endParaRPr lang="en-US"/>
          </a:p>
        </p:txBody>
      </p:sp>
    </p:spTree>
    <p:extLst>
      <p:ext uri="{BB962C8B-B14F-4D97-AF65-F5344CB8AC3E}">
        <p14:creationId xmlns:p14="http://schemas.microsoft.com/office/powerpoint/2010/main" val="422442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5BF7-6746-B538-B58E-591F79CA8D69}"/>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Reformers of the Western Church, i.e. Roman Catholic Church</a:t>
            </a:r>
            <a:endParaRPr lang="en-US" dirty="0"/>
          </a:p>
        </p:txBody>
      </p:sp>
      <p:sp>
        <p:nvSpPr>
          <p:cNvPr id="3" name="Content Placeholder 2">
            <a:extLst>
              <a:ext uri="{FF2B5EF4-FFF2-40B4-BE49-F238E27FC236}">
                <a16:creationId xmlns:a16="http://schemas.microsoft.com/office/drawing/2014/main" id="{EEADF7F7-5C74-0EE8-6B69-B77DBE587670}"/>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After two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notable debates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threats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from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Rome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rein in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Luther</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he was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excommunicated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labeled a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heretic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Frederich the Wise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current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Duke of Saxony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refused to send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him to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Rome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for trial while stating any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trial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would need to be held in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Saxony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Lutheran Reformation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was on and the rest is history!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Luther</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based his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tactics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on the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correct belief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that if something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contradicted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what 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Bible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taught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then 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church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should not be doing it. </a:t>
            </a:r>
          </a:p>
          <a:p>
            <a:endParaRPr lang="en-US" dirty="0"/>
          </a:p>
        </p:txBody>
      </p:sp>
      <p:sp>
        <p:nvSpPr>
          <p:cNvPr id="4" name="Footer Placeholder 3">
            <a:extLst>
              <a:ext uri="{FF2B5EF4-FFF2-40B4-BE49-F238E27FC236}">
                <a16:creationId xmlns:a16="http://schemas.microsoft.com/office/drawing/2014/main" id="{E74A6785-B5F9-520A-EE0E-AF5010C49F0A}"/>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629ACADE-7139-7A6E-CC8A-4439EE85FC21}"/>
              </a:ext>
            </a:extLst>
          </p:cNvPr>
          <p:cNvSpPr>
            <a:spLocks noGrp="1"/>
          </p:cNvSpPr>
          <p:nvPr>
            <p:ph type="sldNum" sz="quarter" idx="12"/>
          </p:nvPr>
        </p:nvSpPr>
        <p:spPr/>
        <p:txBody>
          <a:bodyPr/>
          <a:lstStyle/>
          <a:p>
            <a:fld id="{1450AE65-80BF-467E-8D94-24F8D9313383}" type="slidenum">
              <a:rPr lang="en-US" smtClean="0"/>
              <a:t>44</a:t>
            </a:fld>
            <a:endParaRPr lang="en-US"/>
          </a:p>
        </p:txBody>
      </p:sp>
    </p:spTree>
    <p:extLst>
      <p:ext uri="{BB962C8B-B14F-4D97-AF65-F5344CB8AC3E}">
        <p14:creationId xmlns:p14="http://schemas.microsoft.com/office/powerpoint/2010/main" val="41002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935E2-E17D-BCF7-4E78-1279ACDF4F6C}"/>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A259A455-8C16-CCF4-13D7-234F41E4BD13}"/>
              </a:ext>
            </a:extLst>
          </p:cNvPr>
          <p:cNvSpPr>
            <a:spLocks noGrp="1"/>
          </p:cNvSpPr>
          <p:nvPr>
            <p:ph idx="1"/>
          </p:nvPr>
        </p:nvSpPr>
        <p:spPr>
          <a:xfrm>
            <a:off x="838200" y="1780800"/>
            <a:ext cx="10515600" cy="4575549"/>
          </a:xfrm>
        </p:spPr>
        <p:txBody>
          <a:bodyPr>
            <a:normAutofit/>
          </a:bodyPr>
          <a:lstStyle/>
          <a:p>
            <a:r>
              <a:rPr lang="en-US" sz="3200" dirty="0">
                <a:solidFill>
                  <a:srgbClr val="C00000"/>
                </a:solidFill>
              </a:rPr>
              <a:t>Luther’s</a:t>
            </a:r>
            <a:r>
              <a:rPr lang="en-US" sz="3200" dirty="0"/>
              <a:t> </a:t>
            </a:r>
            <a:r>
              <a:rPr lang="en-US" sz="3200" i="1" dirty="0"/>
              <a:t>approach</a:t>
            </a:r>
            <a:r>
              <a:rPr lang="en-US" sz="3200" dirty="0"/>
              <a:t> was to </a:t>
            </a:r>
            <a:r>
              <a:rPr lang="en-US" sz="3200" i="1" dirty="0"/>
              <a:t>remove</a:t>
            </a:r>
            <a:r>
              <a:rPr lang="en-US" sz="3200" dirty="0"/>
              <a:t> those items from </a:t>
            </a:r>
            <a:r>
              <a:rPr lang="en-US" sz="3200" dirty="0">
                <a:solidFill>
                  <a:srgbClr val="C00000"/>
                </a:solidFill>
              </a:rPr>
              <a:t>Church</a:t>
            </a:r>
            <a:r>
              <a:rPr lang="en-US" sz="3200" dirty="0"/>
              <a:t> </a:t>
            </a:r>
            <a:r>
              <a:rPr lang="en-US" sz="3200" i="1" dirty="0"/>
              <a:t>practices</a:t>
            </a:r>
            <a:r>
              <a:rPr lang="en-US" sz="3200" dirty="0"/>
              <a:t> not supported by </a:t>
            </a:r>
            <a:r>
              <a:rPr lang="en-US" sz="3200" dirty="0">
                <a:solidFill>
                  <a:srgbClr val="C00000"/>
                </a:solidFill>
              </a:rPr>
              <a:t>the Bible</a:t>
            </a:r>
            <a:r>
              <a:rPr lang="en-US" sz="3200" dirty="0"/>
              <a:t>.</a:t>
            </a:r>
          </a:p>
          <a:p>
            <a:r>
              <a:rPr lang="en-US" dirty="0"/>
              <a:t>Hi</a:t>
            </a:r>
            <a:r>
              <a:rPr lang="en-US" sz="3200" dirty="0"/>
              <a:t>s </a:t>
            </a:r>
            <a:r>
              <a:rPr lang="en-US" sz="3200" i="1" dirty="0"/>
              <a:t>first efforts </a:t>
            </a:r>
            <a:r>
              <a:rPr lang="en-US" sz="3200" dirty="0"/>
              <a:t>were to modify the </a:t>
            </a:r>
            <a:r>
              <a:rPr lang="en-US" sz="3200" dirty="0">
                <a:solidFill>
                  <a:srgbClr val="C00000"/>
                </a:solidFill>
              </a:rPr>
              <a:t>mass</a:t>
            </a:r>
            <a:r>
              <a:rPr lang="en-US" sz="3200" dirty="0"/>
              <a:t> and introduce the </a:t>
            </a:r>
            <a:r>
              <a:rPr lang="en-US" sz="3200" dirty="0">
                <a:solidFill>
                  <a:srgbClr val="C00000"/>
                </a:solidFill>
              </a:rPr>
              <a:t>singing of hymns</a:t>
            </a:r>
            <a:r>
              <a:rPr lang="en-US" sz="3200" dirty="0"/>
              <a:t>, in German.</a:t>
            </a:r>
          </a:p>
          <a:p>
            <a:r>
              <a:rPr lang="en-US" sz="3200" dirty="0"/>
              <a:t>He also </a:t>
            </a:r>
            <a:r>
              <a:rPr lang="en-US" sz="3200" i="1" dirty="0"/>
              <a:t>introduced</a:t>
            </a:r>
            <a:r>
              <a:rPr lang="en-US" sz="3200" dirty="0"/>
              <a:t> the </a:t>
            </a:r>
            <a:r>
              <a:rPr lang="en-US" sz="3200" dirty="0">
                <a:solidFill>
                  <a:srgbClr val="C00000"/>
                </a:solidFill>
              </a:rPr>
              <a:t>Doctrine of Vocation</a:t>
            </a:r>
            <a:r>
              <a:rPr lang="en-US" sz="3200" dirty="0"/>
              <a:t>.</a:t>
            </a:r>
          </a:p>
          <a:p>
            <a:r>
              <a:rPr lang="en-US" sz="3200" dirty="0"/>
              <a:t>Throughout the 1520’s he further </a:t>
            </a:r>
            <a:r>
              <a:rPr lang="en-US" sz="3200" i="1" dirty="0"/>
              <a:t>developed</a:t>
            </a:r>
            <a:r>
              <a:rPr lang="en-US" sz="3200" dirty="0"/>
              <a:t> the </a:t>
            </a:r>
            <a:r>
              <a:rPr lang="en-US" sz="3200" dirty="0">
                <a:solidFill>
                  <a:srgbClr val="C00000"/>
                </a:solidFill>
              </a:rPr>
              <a:t>theology</a:t>
            </a:r>
            <a:r>
              <a:rPr lang="en-US" sz="3200" dirty="0"/>
              <a:t> which came to be known as </a:t>
            </a:r>
            <a:r>
              <a:rPr lang="en-US" sz="3200" dirty="0">
                <a:solidFill>
                  <a:srgbClr val="C00000"/>
                </a:solidFill>
              </a:rPr>
              <a:t>Orthodox Lutheran</a:t>
            </a:r>
            <a:r>
              <a:rPr lang="en-US" sz="3200" dirty="0"/>
              <a:t>.</a:t>
            </a:r>
          </a:p>
          <a:p>
            <a:r>
              <a:rPr lang="en-US" sz="3200" dirty="0">
                <a:solidFill>
                  <a:srgbClr val="C00000"/>
                </a:solidFill>
              </a:rPr>
              <a:t>He</a:t>
            </a:r>
            <a:r>
              <a:rPr lang="en-US" sz="3200" dirty="0"/>
              <a:t>, the </a:t>
            </a:r>
            <a:r>
              <a:rPr lang="en-US" sz="3200" dirty="0">
                <a:solidFill>
                  <a:srgbClr val="C00000"/>
                </a:solidFill>
              </a:rPr>
              <a:t>duke</a:t>
            </a:r>
            <a:r>
              <a:rPr lang="en-US" sz="3200" dirty="0"/>
              <a:t>, and the </a:t>
            </a:r>
            <a:r>
              <a:rPr lang="en-US" sz="3200" dirty="0">
                <a:solidFill>
                  <a:srgbClr val="C00000"/>
                </a:solidFill>
              </a:rPr>
              <a:t>emperor</a:t>
            </a:r>
            <a:r>
              <a:rPr lang="en-US" sz="3200" dirty="0"/>
              <a:t>, all </a:t>
            </a:r>
            <a:r>
              <a:rPr lang="en-US" sz="3200" i="1" dirty="0"/>
              <a:t>petitioned</a:t>
            </a:r>
            <a:r>
              <a:rPr lang="en-US" sz="3200" dirty="0">
                <a:solidFill>
                  <a:srgbClr val="C00000"/>
                </a:solidFill>
              </a:rPr>
              <a:t> Rome </a:t>
            </a:r>
            <a:r>
              <a:rPr lang="en-US" sz="3200" dirty="0"/>
              <a:t>for a </a:t>
            </a:r>
            <a:r>
              <a:rPr lang="en-US" sz="3200" dirty="0">
                <a:solidFill>
                  <a:srgbClr val="C00000"/>
                </a:solidFill>
              </a:rPr>
              <a:t>church counsel </a:t>
            </a:r>
            <a:r>
              <a:rPr lang="en-US" sz="3200" dirty="0"/>
              <a:t>to discuss these </a:t>
            </a:r>
            <a:r>
              <a:rPr lang="en-US" sz="3200" i="1" dirty="0"/>
              <a:t>important issues</a:t>
            </a:r>
            <a:r>
              <a:rPr lang="en-US" sz="3200" dirty="0"/>
              <a:t>. </a:t>
            </a:r>
            <a:r>
              <a:rPr lang="en-US" sz="3200" dirty="0">
                <a:solidFill>
                  <a:srgbClr val="C00000"/>
                </a:solidFill>
              </a:rPr>
              <a:t>Denied</a:t>
            </a:r>
            <a:r>
              <a:rPr lang="en-US" sz="3200" dirty="0"/>
              <a:t>.</a:t>
            </a:r>
          </a:p>
          <a:p>
            <a:endParaRPr lang="en-US" dirty="0"/>
          </a:p>
        </p:txBody>
      </p:sp>
      <p:sp>
        <p:nvSpPr>
          <p:cNvPr id="4" name="Footer Placeholder 3">
            <a:extLst>
              <a:ext uri="{FF2B5EF4-FFF2-40B4-BE49-F238E27FC236}">
                <a16:creationId xmlns:a16="http://schemas.microsoft.com/office/drawing/2014/main" id="{059FCDD5-8831-FA0E-480F-371D0F73EE39}"/>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2BF78B82-BD5F-BFB6-A868-94779BDA7C14}"/>
              </a:ext>
            </a:extLst>
          </p:cNvPr>
          <p:cNvSpPr>
            <a:spLocks noGrp="1"/>
          </p:cNvSpPr>
          <p:nvPr>
            <p:ph type="sldNum" sz="quarter" idx="12"/>
          </p:nvPr>
        </p:nvSpPr>
        <p:spPr/>
        <p:txBody>
          <a:bodyPr/>
          <a:lstStyle/>
          <a:p>
            <a:fld id="{1450AE65-80BF-467E-8D94-24F8D9313383}" type="slidenum">
              <a:rPr lang="en-US" smtClean="0"/>
              <a:t>45</a:t>
            </a:fld>
            <a:endParaRPr lang="en-US"/>
          </a:p>
        </p:txBody>
      </p:sp>
    </p:spTree>
    <p:extLst>
      <p:ext uri="{BB962C8B-B14F-4D97-AF65-F5344CB8AC3E}">
        <p14:creationId xmlns:p14="http://schemas.microsoft.com/office/powerpoint/2010/main" val="50181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5C38-4635-C54E-90DF-99FF52379774}"/>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Reformers of the Western Church, i.e. Roman Catholic Church</a:t>
            </a:r>
            <a:endParaRPr lang="en-US" dirty="0"/>
          </a:p>
        </p:txBody>
      </p:sp>
      <p:sp>
        <p:nvSpPr>
          <p:cNvPr id="3" name="Content Placeholder 2">
            <a:extLst>
              <a:ext uri="{FF2B5EF4-FFF2-40B4-BE49-F238E27FC236}">
                <a16:creationId xmlns:a16="http://schemas.microsoft.com/office/drawing/2014/main" id="{615FE983-425E-7DFD-8444-BC435F7FC074}"/>
              </a:ext>
            </a:extLst>
          </p:cNvPr>
          <p:cNvSpPr>
            <a:spLocks noGrp="1"/>
          </p:cNvSpPr>
          <p:nvPr>
            <p:ph idx="1"/>
          </p:nvPr>
        </p:nvSpPr>
        <p:spPr>
          <a:xfrm>
            <a:off x="838200" y="1825625"/>
            <a:ext cx="10515600" cy="4667250"/>
          </a:xfrm>
        </p:spPr>
        <p:txBody>
          <a:bodyPr>
            <a:normAutofit lnSpcReduction="10000"/>
          </a:bodyPr>
          <a:lstStyle/>
          <a:p>
            <a:r>
              <a:rPr lang="en-US" sz="3200" dirty="0"/>
              <a:t>In addition to </a:t>
            </a:r>
            <a:r>
              <a:rPr lang="en-US" sz="3200" i="1" dirty="0"/>
              <a:t>composing</a:t>
            </a:r>
            <a:r>
              <a:rPr lang="en-US" sz="3200" dirty="0"/>
              <a:t> many </a:t>
            </a:r>
            <a:r>
              <a:rPr lang="en-US" sz="3200" dirty="0">
                <a:solidFill>
                  <a:srgbClr val="C00000"/>
                </a:solidFill>
              </a:rPr>
              <a:t>hymns</a:t>
            </a:r>
            <a:r>
              <a:rPr lang="en-US" sz="3200" dirty="0"/>
              <a:t> he was a </a:t>
            </a:r>
            <a:r>
              <a:rPr lang="en-US" sz="3200" i="1" dirty="0"/>
              <a:t>voracious writer</a:t>
            </a:r>
            <a:r>
              <a:rPr lang="en-US" sz="3200" dirty="0"/>
              <a:t>, from </a:t>
            </a:r>
            <a:r>
              <a:rPr lang="en-US" sz="3200" dirty="0">
                <a:solidFill>
                  <a:srgbClr val="C00000"/>
                </a:solidFill>
              </a:rPr>
              <a:t>books</a:t>
            </a:r>
            <a:r>
              <a:rPr lang="en-US" sz="3200" dirty="0"/>
              <a:t> to </a:t>
            </a:r>
            <a:r>
              <a:rPr lang="en-US" sz="3200" dirty="0">
                <a:solidFill>
                  <a:srgbClr val="C00000"/>
                </a:solidFill>
              </a:rPr>
              <a:t>tracts</a:t>
            </a:r>
            <a:r>
              <a:rPr lang="en-US" sz="3200" dirty="0"/>
              <a:t>, keeping the </a:t>
            </a:r>
            <a:r>
              <a:rPr lang="en-US" sz="3200" dirty="0">
                <a:solidFill>
                  <a:srgbClr val="C00000"/>
                </a:solidFill>
              </a:rPr>
              <a:t>presses</a:t>
            </a:r>
            <a:r>
              <a:rPr lang="en-US" sz="3200" dirty="0"/>
              <a:t> going in three towns.</a:t>
            </a:r>
          </a:p>
          <a:p>
            <a:r>
              <a:rPr lang="en-US" sz="3200" dirty="0"/>
              <a:t>He </a:t>
            </a:r>
            <a:r>
              <a:rPr lang="en-US" sz="3200" i="1" dirty="0"/>
              <a:t>collected</a:t>
            </a:r>
            <a:r>
              <a:rPr lang="en-US" sz="3200" dirty="0"/>
              <a:t> no </a:t>
            </a:r>
            <a:r>
              <a:rPr lang="en-US" sz="3200" dirty="0">
                <a:solidFill>
                  <a:srgbClr val="C00000"/>
                </a:solidFill>
              </a:rPr>
              <a:t>royalties</a:t>
            </a:r>
            <a:r>
              <a:rPr lang="en-US" sz="3200" dirty="0"/>
              <a:t>.</a:t>
            </a:r>
          </a:p>
          <a:p>
            <a:pPr lvl="0"/>
            <a:r>
              <a:rPr lang="en-US" sz="3200" dirty="0"/>
              <a:t>In </a:t>
            </a:r>
            <a:r>
              <a:rPr lang="en-US" sz="3200" i="1" dirty="0"/>
              <a:t>conjunction</a:t>
            </a:r>
            <a:r>
              <a:rPr lang="en-US" sz="3200" dirty="0"/>
              <a:t> with </a:t>
            </a:r>
            <a:r>
              <a:rPr lang="en-US" sz="3200" dirty="0">
                <a:solidFill>
                  <a:srgbClr val="C00000"/>
                </a:solidFill>
              </a:rPr>
              <a:t>Cranach the Elder</a:t>
            </a:r>
            <a:r>
              <a:rPr lang="en-US" sz="3200" dirty="0"/>
              <a:t>, a new form of </a:t>
            </a:r>
            <a:r>
              <a:rPr lang="en-US" sz="3200" dirty="0">
                <a:solidFill>
                  <a:srgbClr val="C00000"/>
                </a:solidFill>
              </a:rPr>
              <a:t>religious art </a:t>
            </a:r>
            <a:r>
              <a:rPr lang="en-US" sz="3200" dirty="0"/>
              <a:t>was </a:t>
            </a:r>
            <a:r>
              <a:rPr lang="en-US" sz="3200" i="1" dirty="0"/>
              <a:t>created</a:t>
            </a:r>
            <a:r>
              <a:rPr lang="en-US" sz="3200" dirty="0"/>
              <a:t>.</a:t>
            </a:r>
            <a:r>
              <a:rPr lang="en-US" sz="2900" dirty="0">
                <a:solidFill>
                  <a:prstClr val="black"/>
                </a:solidFill>
              </a:rPr>
              <a:t> </a:t>
            </a:r>
          </a:p>
          <a:p>
            <a:pPr lvl="0"/>
            <a:r>
              <a:rPr lang="en-US" sz="2900" dirty="0">
                <a:solidFill>
                  <a:prstClr val="black"/>
                </a:solidFill>
              </a:rPr>
              <a:t>The </a:t>
            </a:r>
            <a:r>
              <a:rPr lang="en-US" sz="2900" dirty="0">
                <a:solidFill>
                  <a:srgbClr val="C00000"/>
                </a:solidFill>
              </a:rPr>
              <a:t>Jesuit Order </a:t>
            </a:r>
            <a:r>
              <a:rPr lang="en-US" sz="2900" dirty="0">
                <a:solidFill>
                  <a:prstClr val="black"/>
                </a:solidFill>
              </a:rPr>
              <a:t>was founded in 1540 with direct allegiance to the pope to </a:t>
            </a:r>
            <a:r>
              <a:rPr lang="en-US" sz="2900" i="1" dirty="0">
                <a:solidFill>
                  <a:prstClr val="black"/>
                </a:solidFill>
              </a:rPr>
              <a:t>counteract </a:t>
            </a:r>
            <a:r>
              <a:rPr lang="en-US" sz="2900" dirty="0">
                <a:solidFill>
                  <a:prstClr val="black"/>
                </a:solidFill>
              </a:rPr>
              <a:t>the </a:t>
            </a:r>
            <a:r>
              <a:rPr lang="en-US" sz="2900" dirty="0">
                <a:solidFill>
                  <a:srgbClr val="C00000"/>
                </a:solidFill>
              </a:rPr>
              <a:t>Lutheran Reformation</a:t>
            </a:r>
            <a:r>
              <a:rPr lang="en-US" sz="2900" dirty="0">
                <a:solidFill>
                  <a:prstClr val="black"/>
                </a:solidFill>
              </a:rPr>
              <a:t>.</a:t>
            </a:r>
            <a:r>
              <a:rPr lang="en-US" sz="3200" dirty="0">
                <a:solidFill>
                  <a:srgbClr val="C00000"/>
                </a:solidFill>
              </a:rPr>
              <a:t> </a:t>
            </a:r>
          </a:p>
          <a:p>
            <a:pPr lvl="0"/>
            <a:r>
              <a:rPr lang="en-US" sz="3200" dirty="0">
                <a:solidFill>
                  <a:srgbClr val="C00000"/>
                </a:solidFill>
              </a:rPr>
              <a:t>Martin Luther </a:t>
            </a:r>
            <a:r>
              <a:rPr lang="en-US" sz="3200" i="1" dirty="0">
                <a:solidFill>
                  <a:prstClr val="black"/>
                </a:solidFill>
              </a:rPr>
              <a:t>remains</a:t>
            </a:r>
            <a:r>
              <a:rPr lang="en-US" sz="3200" dirty="0">
                <a:solidFill>
                  <a:prstClr val="black"/>
                </a:solidFill>
              </a:rPr>
              <a:t> one of the most influential figures in </a:t>
            </a:r>
            <a:r>
              <a:rPr lang="en-US" sz="3200" dirty="0">
                <a:solidFill>
                  <a:srgbClr val="C00000"/>
                </a:solidFill>
              </a:rPr>
              <a:t>Western</a:t>
            </a:r>
            <a:r>
              <a:rPr lang="en-US" sz="3200" dirty="0">
                <a:solidFill>
                  <a:prstClr val="black"/>
                </a:solidFill>
              </a:rPr>
              <a:t> and </a:t>
            </a:r>
            <a:r>
              <a:rPr lang="en-US" sz="3200" dirty="0">
                <a:solidFill>
                  <a:srgbClr val="C00000"/>
                </a:solidFill>
              </a:rPr>
              <a:t>Church</a:t>
            </a:r>
            <a:r>
              <a:rPr lang="en-US" sz="3200" dirty="0">
                <a:solidFill>
                  <a:prstClr val="black"/>
                </a:solidFill>
              </a:rPr>
              <a:t> history. </a:t>
            </a:r>
          </a:p>
        </p:txBody>
      </p:sp>
      <p:sp>
        <p:nvSpPr>
          <p:cNvPr id="4" name="Footer Placeholder 3">
            <a:extLst>
              <a:ext uri="{FF2B5EF4-FFF2-40B4-BE49-F238E27FC236}">
                <a16:creationId xmlns:a16="http://schemas.microsoft.com/office/drawing/2014/main" id="{3F187309-3342-875C-4CCA-C1A6E9392D3D}"/>
              </a:ext>
            </a:extLst>
          </p:cNvPr>
          <p:cNvSpPr>
            <a:spLocks noGrp="1"/>
          </p:cNvSpPr>
          <p:nvPr>
            <p:ph type="ftr" sz="quarter" idx="11"/>
          </p:nvPr>
        </p:nvSpPr>
        <p:spPr/>
        <p:txBody>
          <a:bodyPr/>
          <a:lstStyle/>
          <a:p>
            <a:r>
              <a:rPr lang="en-US" dirty="0"/>
              <a:t>(c) 2025 CMS</a:t>
            </a:r>
          </a:p>
        </p:txBody>
      </p:sp>
      <p:sp>
        <p:nvSpPr>
          <p:cNvPr id="5" name="Slide Number Placeholder 4">
            <a:extLst>
              <a:ext uri="{FF2B5EF4-FFF2-40B4-BE49-F238E27FC236}">
                <a16:creationId xmlns:a16="http://schemas.microsoft.com/office/drawing/2014/main" id="{FE0F0878-2DA7-972E-A2CE-60F5B959FE57}"/>
              </a:ext>
            </a:extLst>
          </p:cNvPr>
          <p:cNvSpPr>
            <a:spLocks noGrp="1"/>
          </p:cNvSpPr>
          <p:nvPr>
            <p:ph type="sldNum" sz="quarter" idx="12"/>
          </p:nvPr>
        </p:nvSpPr>
        <p:spPr/>
        <p:txBody>
          <a:bodyPr/>
          <a:lstStyle/>
          <a:p>
            <a:fld id="{1450AE65-80BF-467E-8D94-24F8D9313383}" type="slidenum">
              <a:rPr lang="en-US" smtClean="0"/>
              <a:t>46</a:t>
            </a:fld>
            <a:endParaRPr lang="en-US"/>
          </a:p>
        </p:txBody>
      </p:sp>
    </p:spTree>
    <p:extLst>
      <p:ext uri="{BB962C8B-B14F-4D97-AF65-F5344CB8AC3E}">
        <p14:creationId xmlns:p14="http://schemas.microsoft.com/office/powerpoint/2010/main" val="249844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6A960-4A83-CC3D-408A-0DFC56BEFBB1}"/>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6B4888AD-958C-9F47-B229-D8F8BA96963D}"/>
              </a:ext>
            </a:extLst>
          </p:cNvPr>
          <p:cNvSpPr>
            <a:spLocks noGrp="1"/>
          </p:cNvSpPr>
          <p:nvPr>
            <p:ph idx="1"/>
          </p:nvPr>
        </p:nvSpPr>
        <p:spPr>
          <a:xfrm>
            <a:off x="838199" y="1825625"/>
            <a:ext cx="10638453" cy="4667250"/>
          </a:xfrm>
        </p:spPr>
        <p:txBody>
          <a:bodyPr>
            <a:normAutofit/>
          </a:bodyPr>
          <a:lstStyle/>
          <a:p>
            <a:pPr lvl="0"/>
            <a:r>
              <a:rPr lang="en-US" sz="3200" dirty="0">
                <a:solidFill>
                  <a:prstClr val="black"/>
                </a:solidFill>
              </a:rPr>
              <a:t>His </a:t>
            </a:r>
            <a:r>
              <a:rPr lang="en-US" sz="3200" i="1" dirty="0">
                <a:solidFill>
                  <a:prstClr val="black"/>
                </a:solidFill>
              </a:rPr>
              <a:t>beliefs </a:t>
            </a:r>
            <a:r>
              <a:rPr lang="en-US" sz="3200" dirty="0">
                <a:solidFill>
                  <a:prstClr val="black"/>
                </a:solidFill>
              </a:rPr>
              <a:t>and </a:t>
            </a:r>
            <a:r>
              <a:rPr lang="en-US" sz="3200" i="1" dirty="0">
                <a:solidFill>
                  <a:prstClr val="black"/>
                </a:solidFill>
              </a:rPr>
              <a:t>teachings</a:t>
            </a:r>
            <a:r>
              <a:rPr lang="en-US" sz="3200" dirty="0">
                <a:solidFill>
                  <a:prstClr val="black"/>
                </a:solidFill>
              </a:rPr>
              <a:t> on the </a:t>
            </a:r>
            <a:r>
              <a:rPr lang="en-US" sz="3200" i="1" dirty="0">
                <a:solidFill>
                  <a:prstClr val="black"/>
                </a:solidFill>
              </a:rPr>
              <a:t>authority</a:t>
            </a:r>
            <a:r>
              <a:rPr lang="en-US" sz="3200" dirty="0">
                <a:solidFill>
                  <a:prstClr val="black"/>
                </a:solidFill>
              </a:rPr>
              <a:t> of </a:t>
            </a:r>
            <a:r>
              <a:rPr lang="en-US" sz="3200" dirty="0">
                <a:solidFill>
                  <a:srgbClr val="C00000"/>
                </a:solidFill>
              </a:rPr>
              <a:t>Scriptures</a:t>
            </a:r>
            <a:r>
              <a:rPr lang="en-US" sz="3200" dirty="0">
                <a:solidFill>
                  <a:prstClr val="black"/>
                </a:solidFill>
              </a:rPr>
              <a:t> (not man) and </a:t>
            </a:r>
            <a:r>
              <a:rPr lang="en-US" sz="3200" dirty="0">
                <a:solidFill>
                  <a:srgbClr val="C00000"/>
                </a:solidFill>
              </a:rPr>
              <a:t>salvation by faith alone </a:t>
            </a:r>
            <a:r>
              <a:rPr lang="en-US" sz="3200" dirty="0">
                <a:solidFill>
                  <a:prstClr val="black"/>
                </a:solidFill>
              </a:rPr>
              <a:t>helped turn the </a:t>
            </a:r>
            <a:r>
              <a:rPr lang="en-US" sz="3200" dirty="0">
                <a:solidFill>
                  <a:srgbClr val="C00000"/>
                </a:solidFill>
              </a:rPr>
              <a:t>Western Church </a:t>
            </a:r>
            <a:r>
              <a:rPr lang="en-US" sz="3200" dirty="0">
                <a:solidFill>
                  <a:prstClr val="black"/>
                </a:solidFill>
              </a:rPr>
              <a:t>from darkness to light.</a:t>
            </a:r>
          </a:p>
          <a:p>
            <a:pPr lvl="0"/>
            <a:r>
              <a:rPr lang="en-US" sz="3200" dirty="0">
                <a:solidFill>
                  <a:srgbClr val="C00000"/>
                </a:solidFill>
              </a:rPr>
              <a:t>Luther</a:t>
            </a:r>
            <a:r>
              <a:rPr lang="en-US" sz="3200" dirty="0">
                <a:solidFill>
                  <a:prstClr val="black"/>
                </a:solidFill>
              </a:rPr>
              <a:t> married a </a:t>
            </a:r>
            <a:r>
              <a:rPr lang="en-US" sz="3200" dirty="0">
                <a:solidFill>
                  <a:srgbClr val="C00000"/>
                </a:solidFill>
              </a:rPr>
              <a:t>former nun</a:t>
            </a:r>
            <a:r>
              <a:rPr lang="en-US" sz="3200" dirty="0">
                <a:solidFill>
                  <a:prstClr val="black"/>
                </a:solidFill>
              </a:rPr>
              <a:t>, </a:t>
            </a:r>
            <a:r>
              <a:rPr lang="en-US" sz="3200" dirty="0">
                <a:solidFill>
                  <a:srgbClr val="C00000"/>
                </a:solidFill>
              </a:rPr>
              <a:t>Katherine (Katie) von Bora</a:t>
            </a:r>
            <a:r>
              <a:rPr lang="en-US" sz="3200" dirty="0">
                <a:solidFill>
                  <a:prstClr val="black"/>
                </a:solidFill>
              </a:rPr>
              <a:t>.</a:t>
            </a:r>
            <a:endParaRPr lang="en-US" sz="3200" dirty="0"/>
          </a:p>
          <a:p>
            <a:r>
              <a:rPr lang="en-US" sz="3200" dirty="0"/>
              <a:t>Later, </a:t>
            </a:r>
            <a:r>
              <a:rPr lang="en-US" sz="3200" dirty="0">
                <a:solidFill>
                  <a:srgbClr val="C00000"/>
                </a:solidFill>
              </a:rPr>
              <a:t>Lutheran theology </a:t>
            </a:r>
            <a:r>
              <a:rPr lang="en-US" sz="3200" dirty="0"/>
              <a:t>was </a:t>
            </a:r>
            <a:r>
              <a:rPr lang="en-US" sz="3200" i="1" dirty="0"/>
              <a:t>influenced</a:t>
            </a:r>
            <a:r>
              <a:rPr lang="en-US" sz="3200" dirty="0"/>
              <a:t> by </a:t>
            </a:r>
            <a:r>
              <a:rPr lang="en-US" sz="3200" dirty="0">
                <a:solidFill>
                  <a:srgbClr val="C00000"/>
                </a:solidFill>
              </a:rPr>
              <a:t>John Calvin</a:t>
            </a:r>
            <a:r>
              <a:rPr lang="en-US" sz="3200" dirty="0"/>
              <a:t>, causing a </a:t>
            </a:r>
            <a:r>
              <a:rPr lang="en-US" sz="3200" i="1" dirty="0"/>
              <a:t>major split </a:t>
            </a:r>
            <a:r>
              <a:rPr lang="en-US" sz="3200" dirty="0"/>
              <a:t>and the creation of what became known as </a:t>
            </a:r>
            <a:r>
              <a:rPr lang="en-US" sz="3200" dirty="0">
                <a:solidFill>
                  <a:srgbClr val="C00000"/>
                </a:solidFill>
              </a:rPr>
              <a:t>Reformed Lutheran</a:t>
            </a:r>
            <a:r>
              <a:rPr lang="en-US" sz="3200" dirty="0"/>
              <a:t>. (Also, </a:t>
            </a:r>
            <a:r>
              <a:rPr lang="en-US" sz="3200" dirty="0">
                <a:solidFill>
                  <a:srgbClr val="C00000"/>
                </a:solidFill>
              </a:rPr>
              <a:t>Melanchthon</a:t>
            </a:r>
            <a:r>
              <a:rPr lang="en-US" sz="3200" dirty="0"/>
              <a:t>)</a:t>
            </a:r>
          </a:p>
          <a:p>
            <a:pPr lvl="0"/>
            <a:r>
              <a:rPr lang="en-US" sz="3000" dirty="0">
                <a:solidFill>
                  <a:prstClr val="black"/>
                </a:solidFill>
              </a:rPr>
              <a:t>Historically, in </a:t>
            </a:r>
            <a:r>
              <a:rPr lang="en-US" sz="3000" dirty="0">
                <a:solidFill>
                  <a:srgbClr val="C00000"/>
                </a:solidFill>
              </a:rPr>
              <a:t>Germany</a:t>
            </a:r>
            <a:r>
              <a:rPr lang="en-US" sz="3000" dirty="0">
                <a:solidFill>
                  <a:prstClr val="black"/>
                </a:solidFill>
              </a:rPr>
              <a:t> there were two denominations of </a:t>
            </a:r>
            <a:r>
              <a:rPr lang="en-US" sz="3000" dirty="0">
                <a:solidFill>
                  <a:srgbClr val="C00000"/>
                </a:solidFill>
              </a:rPr>
              <a:t>Lutherans, Orthodox and Reformed</a:t>
            </a:r>
            <a:r>
              <a:rPr lang="en-US" sz="3000" dirty="0">
                <a:solidFill>
                  <a:prstClr val="black"/>
                </a:solidFill>
              </a:rPr>
              <a:t>.</a:t>
            </a:r>
          </a:p>
        </p:txBody>
      </p:sp>
      <p:sp>
        <p:nvSpPr>
          <p:cNvPr id="4" name="Footer Placeholder 3">
            <a:extLst>
              <a:ext uri="{FF2B5EF4-FFF2-40B4-BE49-F238E27FC236}">
                <a16:creationId xmlns:a16="http://schemas.microsoft.com/office/drawing/2014/main" id="{EB797F3F-699D-B1FB-1BE5-1DE0CB5BDB5D}"/>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08BEA7DE-7F8C-ED9E-F556-7D2D6DB1E85F}"/>
              </a:ext>
            </a:extLst>
          </p:cNvPr>
          <p:cNvSpPr>
            <a:spLocks noGrp="1"/>
          </p:cNvSpPr>
          <p:nvPr>
            <p:ph type="sldNum" sz="quarter" idx="12"/>
          </p:nvPr>
        </p:nvSpPr>
        <p:spPr/>
        <p:txBody>
          <a:bodyPr/>
          <a:lstStyle/>
          <a:p>
            <a:fld id="{1450AE65-80BF-467E-8D94-24F8D9313383}" type="slidenum">
              <a:rPr lang="en-US" smtClean="0"/>
              <a:t>47</a:t>
            </a:fld>
            <a:endParaRPr lang="en-US"/>
          </a:p>
        </p:txBody>
      </p:sp>
    </p:spTree>
    <p:extLst>
      <p:ext uri="{BB962C8B-B14F-4D97-AF65-F5344CB8AC3E}">
        <p14:creationId xmlns:p14="http://schemas.microsoft.com/office/powerpoint/2010/main" val="375079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B6703-B6E0-8518-3883-D5971DC7849F}"/>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Reformers of the Western Church, i.e. Roman Catholic Church</a:t>
            </a:r>
            <a:endParaRPr lang="en-US" dirty="0"/>
          </a:p>
        </p:txBody>
      </p:sp>
      <p:sp>
        <p:nvSpPr>
          <p:cNvPr id="3" name="Content Placeholder 2">
            <a:extLst>
              <a:ext uri="{FF2B5EF4-FFF2-40B4-BE49-F238E27FC236}">
                <a16:creationId xmlns:a16="http://schemas.microsoft.com/office/drawing/2014/main" id="{6CA790B6-AAC9-B717-CA96-75ECAA94BE4C}"/>
              </a:ext>
            </a:extLst>
          </p:cNvPr>
          <p:cNvSpPr>
            <a:spLocks noGrp="1"/>
          </p:cNvSpPr>
          <p:nvPr>
            <p:ph idx="1"/>
          </p:nvPr>
        </p:nvSpPr>
        <p:spPr>
          <a:xfrm>
            <a:off x="838200" y="1825625"/>
            <a:ext cx="10515600" cy="4667250"/>
          </a:xfrm>
        </p:spPr>
        <p:txBody>
          <a:bodyPr>
            <a:normAutofit/>
          </a:bodyPr>
          <a:lstStyle/>
          <a:p>
            <a:pPr lvl="0"/>
            <a:r>
              <a:rPr lang="en-US" sz="3200" dirty="0">
                <a:solidFill>
                  <a:prstClr val="black"/>
                </a:solidFill>
              </a:rPr>
              <a:t>Now, the </a:t>
            </a:r>
            <a:r>
              <a:rPr lang="en-US" sz="3200" dirty="0">
                <a:solidFill>
                  <a:srgbClr val="C00000"/>
                </a:solidFill>
              </a:rPr>
              <a:t>Reformed</a:t>
            </a:r>
            <a:r>
              <a:rPr lang="en-US" sz="3200" dirty="0">
                <a:solidFill>
                  <a:prstClr val="black"/>
                </a:solidFill>
              </a:rPr>
              <a:t> are not all </a:t>
            </a:r>
            <a:r>
              <a:rPr lang="en-US" sz="3200" dirty="0">
                <a:solidFill>
                  <a:srgbClr val="C00000"/>
                </a:solidFill>
              </a:rPr>
              <a:t>Lutherans</a:t>
            </a:r>
            <a:r>
              <a:rPr lang="en-US" sz="3200" dirty="0">
                <a:solidFill>
                  <a:prstClr val="black"/>
                </a:solidFill>
              </a:rPr>
              <a:t>, so the </a:t>
            </a:r>
            <a:r>
              <a:rPr lang="en-US" sz="3200" dirty="0">
                <a:solidFill>
                  <a:srgbClr val="C00000"/>
                </a:solidFill>
              </a:rPr>
              <a:t>Independent Evangelical Lutheran Church – SELK</a:t>
            </a:r>
            <a:r>
              <a:rPr lang="en-US" sz="3200" dirty="0"/>
              <a:t>,</a:t>
            </a:r>
            <a:r>
              <a:rPr lang="en-US" sz="3200" dirty="0">
                <a:solidFill>
                  <a:srgbClr val="C00000"/>
                </a:solidFill>
              </a:rPr>
              <a:t> </a:t>
            </a:r>
            <a:r>
              <a:rPr lang="en-US" sz="3200" dirty="0">
                <a:solidFill>
                  <a:prstClr val="black"/>
                </a:solidFill>
              </a:rPr>
              <a:t>remains as the only truly </a:t>
            </a:r>
            <a:r>
              <a:rPr lang="en-US" sz="3200" dirty="0">
                <a:solidFill>
                  <a:srgbClr val="C00000"/>
                </a:solidFill>
              </a:rPr>
              <a:t>Orthodox</a:t>
            </a:r>
            <a:r>
              <a:rPr lang="en-US" sz="3200" dirty="0">
                <a:solidFill>
                  <a:prstClr val="black"/>
                </a:solidFill>
              </a:rPr>
              <a:t> </a:t>
            </a:r>
            <a:r>
              <a:rPr lang="en-US" sz="3200" dirty="0">
                <a:solidFill>
                  <a:srgbClr val="C00000"/>
                </a:solidFill>
              </a:rPr>
              <a:t>Lutheran Church</a:t>
            </a:r>
            <a:r>
              <a:rPr lang="en-US" sz="3200" dirty="0"/>
              <a:t> in </a:t>
            </a:r>
            <a:r>
              <a:rPr lang="en-US" sz="3200" dirty="0">
                <a:solidFill>
                  <a:srgbClr val="C00000"/>
                </a:solidFill>
              </a:rPr>
              <a:t>Germany</a:t>
            </a:r>
            <a:r>
              <a:rPr lang="en-US" sz="3200" dirty="0">
                <a:solidFill>
                  <a:prstClr val="black"/>
                </a:solidFill>
              </a:rPr>
              <a:t>.</a:t>
            </a:r>
          </a:p>
          <a:p>
            <a:r>
              <a:rPr lang="en-US" sz="3200" i="1" dirty="0"/>
              <a:t>Currently</a:t>
            </a:r>
            <a:r>
              <a:rPr lang="en-US" sz="3200" dirty="0"/>
              <a:t> in the </a:t>
            </a:r>
            <a:r>
              <a:rPr lang="en-US" sz="3200" dirty="0">
                <a:solidFill>
                  <a:srgbClr val="C00000"/>
                </a:solidFill>
              </a:rPr>
              <a:t>US</a:t>
            </a:r>
            <a:r>
              <a:rPr lang="en-US" sz="3200" dirty="0"/>
              <a:t> there are at least seven </a:t>
            </a:r>
            <a:r>
              <a:rPr lang="en-US" sz="3200" dirty="0">
                <a:solidFill>
                  <a:srgbClr val="C00000"/>
                </a:solidFill>
              </a:rPr>
              <a:t>Lutheran denominations</a:t>
            </a:r>
            <a:r>
              <a:rPr lang="en-US" sz="3200" dirty="0"/>
              <a:t>, some </a:t>
            </a:r>
            <a:r>
              <a:rPr lang="en-US" sz="3200" dirty="0">
                <a:solidFill>
                  <a:srgbClr val="C00000"/>
                </a:solidFill>
              </a:rPr>
              <a:t>orthodox</a:t>
            </a:r>
            <a:r>
              <a:rPr lang="en-US" sz="3200" dirty="0"/>
              <a:t>, some </a:t>
            </a:r>
            <a:r>
              <a:rPr lang="en-US" sz="3200" dirty="0">
                <a:solidFill>
                  <a:srgbClr val="C00000"/>
                </a:solidFill>
              </a:rPr>
              <a:t>liberal</a:t>
            </a:r>
            <a:r>
              <a:rPr lang="en-US" sz="3200" dirty="0"/>
              <a:t>, some a </a:t>
            </a:r>
            <a:r>
              <a:rPr lang="en-US" sz="3200" i="1" dirty="0"/>
              <a:t>mixture</a:t>
            </a:r>
            <a:r>
              <a:rPr lang="en-US" sz="3200" dirty="0"/>
              <a:t> of both.</a:t>
            </a:r>
          </a:p>
          <a:p>
            <a:r>
              <a:rPr lang="en-US" sz="3200" i="1" dirty="0"/>
              <a:t>Denominational splits </a:t>
            </a:r>
            <a:r>
              <a:rPr lang="en-US" sz="3200" dirty="0"/>
              <a:t>are generally along </a:t>
            </a:r>
            <a:r>
              <a:rPr lang="en-US" sz="3200" dirty="0">
                <a:solidFill>
                  <a:srgbClr val="C00000"/>
                </a:solidFill>
              </a:rPr>
              <a:t>conservative</a:t>
            </a:r>
            <a:r>
              <a:rPr lang="en-US" sz="3200" dirty="0"/>
              <a:t> versus </a:t>
            </a:r>
            <a:r>
              <a:rPr lang="en-US" sz="3200" dirty="0">
                <a:solidFill>
                  <a:srgbClr val="C00000"/>
                </a:solidFill>
              </a:rPr>
              <a:t>liberal </a:t>
            </a:r>
            <a:r>
              <a:rPr lang="en-US" sz="3200" dirty="0"/>
              <a:t>lines, regardless of the </a:t>
            </a:r>
            <a:r>
              <a:rPr lang="en-US" sz="3200" dirty="0">
                <a:solidFill>
                  <a:srgbClr val="C00000"/>
                </a:solidFill>
              </a:rPr>
              <a:t>denomination</a:t>
            </a:r>
            <a:r>
              <a:rPr lang="en-US" sz="3200" dirty="0"/>
              <a:t>.</a:t>
            </a:r>
          </a:p>
          <a:p>
            <a:endParaRPr lang="en-US" dirty="0"/>
          </a:p>
        </p:txBody>
      </p:sp>
      <p:sp>
        <p:nvSpPr>
          <p:cNvPr id="4" name="Footer Placeholder 3">
            <a:extLst>
              <a:ext uri="{FF2B5EF4-FFF2-40B4-BE49-F238E27FC236}">
                <a16:creationId xmlns:a16="http://schemas.microsoft.com/office/drawing/2014/main" id="{F7568E97-CDEF-B5FC-6E0B-EE85180E4DDC}"/>
              </a:ext>
            </a:extLst>
          </p:cNvPr>
          <p:cNvSpPr>
            <a:spLocks noGrp="1"/>
          </p:cNvSpPr>
          <p:nvPr>
            <p:ph type="ftr" sz="quarter" idx="11"/>
          </p:nvPr>
        </p:nvSpPr>
        <p:spPr/>
        <p:txBody>
          <a:bodyPr/>
          <a:lstStyle/>
          <a:p>
            <a:r>
              <a:rPr lang="en-US" dirty="0"/>
              <a:t>(c) 2025 CMS</a:t>
            </a:r>
          </a:p>
        </p:txBody>
      </p:sp>
      <p:sp>
        <p:nvSpPr>
          <p:cNvPr id="5" name="Slide Number Placeholder 4">
            <a:extLst>
              <a:ext uri="{FF2B5EF4-FFF2-40B4-BE49-F238E27FC236}">
                <a16:creationId xmlns:a16="http://schemas.microsoft.com/office/drawing/2014/main" id="{8AA298F1-79D8-1AF6-C366-01B2469874D9}"/>
              </a:ext>
            </a:extLst>
          </p:cNvPr>
          <p:cNvSpPr>
            <a:spLocks noGrp="1"/>
          </p:cNvSpPr>
          <p:nvPr>
            <p:ph type="sldNum" sz="quarter" idx="12"/>
          </p:nvPr>
        </p:nvSpPr>
        <p:spPr/>
        <p:txBody>
          <a:bodyPr/>
          <a:lstStyle/>
          <a:p>
            <a:fld id="{1450AE65-80BF-467E-8D94-24F8D9313383}" type="slidenum">
              <a:rPr lang="en-US" smtClean="0"/>
              <a:t>48</a:t>
            </a:fld>
            <a:endParaRPr lang="en-US"/>
          </a:p>
        </p:txBody>
      </p:sp>
    </p:spTree>
    <p:extLst>
      <p:ext uri="{BB962C8B-B14F-4D97-AF65-F5344CB8AC3E}">
        <p14:creationId xmlns:p14="http://schemas.microsoft.com/office/powerpoint/2010/main" val="7771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196126-60CC-3D10-9533-AFBD82FD6881}"/>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E7350342-640B-0B77-526D-300D2D827448}"/>
              </a:ext>
            </a:extLst>
          </p:cNvPr>
          <p:cNvSpPr>
            <a:spLocks noGrp="1"/>
          </p:cNvSpPr>
          <p:nvPr>
            <p:ph type="sldNum" sz="quarter" idx="12"/>
          </p:nvPr>
        </p:nvSpPr>
        <p:spPr/>
        <p:txBody>
          <a:bodyPr/>
          <a:lstStyle/>
          <a:p>
            <a:fld id="{1450AE65-80BF-467E-8D94-24F8D9313383}" type="slidenum">
              <a:rPr lang="en-US" smtClean="0"/>
              <a:t>49</a:t>
            </a:fld>
            <a:endParaRPr lang="en-US"/>
          </a:p>
        </p:txBody>
      </p:sp>
      <p:pic>
        <p:nvPicPr>
          <p:cNvPr id="6" name="Picture 5">
            <a:extLst>
              <a:ext uri="{FF2B5EF4-FFF2-40B4-BE49-F238E27FC236}">
                <a16:creationId xmlns:a16="http://schemas.microsoft.com/office/drawing/2014/main" id="{4AD5C3F5-780D-432A-115F-EF05B4564DAE}"/>
              </a:ext>
            </a:extLst>
          </p:cNvPr>
          <p:cNvPicPr>
            <a:picLocks noChangeAspect="1"/>
          </p:cNvPicPr>
          <p:nvPr/>
        </p:nvPicPr>
        <p:blipFill>
          <a:blip r:embed="rId3"/>
          <a:stretch>
            <a:fillRect/>
          </a:stretch>
        </p:blipFill>
        <p:spPr>
          <a:xfrm>
            <a:off x="2081022" y="332232"/>
            <a:ext cx="8029956" cy="6193536"/>
          </a:xfrm>
          <a:prstGeom prst="rect">
            <a:avLst/>
          </a:prstGeom>
        </p:spPr>
      </p:pic>
    </p:spTree>
    <p:extLst>
      <p:ext uri="{BB962C8B-B14F-4D97-AF65-F5344CB8AC3E}">
        <p14:creationId xmlns:p14="http://schemas.microsoft.com/office/powerpoint/2010/main" val="96119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D7C9-70BE-BD27-7A8A-8F538827993B}"/>
              </a:ext>
            </a:extLst>
          </p:cNvPr>
          <p:cNvSpPr>
            <a:spLocks noGrp="1"/>
          </p:cNvSpPr>
          <p:nvPr>
            <p:ph type="title"/>
          </p:nvPr>
        </p:nvSpPr>
        <p:spPr/>
        <p:txBody>
          <a:bodyPr/>
          <a:lstStyle/>
          <a:p>
            <a:r>
              <a:rPr lang="en-US" b="1" dirty="0">
                <a:latin typeface="Aptos Display" panose="020B0004020202020204" pitchFamily="34" charset="0"/>
              </a:rPr>
              <a:t>Chronology</a:t>
            </a:r>
            <a:r>
              <a:rPr lang="en-US" b="1" dirty="0"/>
              <a:t> </a:t>
            </a:r>
            <a:r>
              <a:rPr lang="en-US" b="1" dirty="0">
                <a:latin typeface="Aptos Display" panose="020B0004020202020204" pitchFamily="34" charset="0"/>
              </a:rPr>
              <a:t>of the Christian Church</a:t>
            </a:r>
          </a:p>
        </p:txBody>
      </p:sp>
      <p:sp>
        <p:nvSpPr>
          <p:cNvPr id="3" name="Content Placeholder 2">
            <a:extLst>
              <a:ext uri="{FF2B5EF4-FFF2-40B4-BE49-F238E27FC236}">
                <a16:creationId xmlns:a16="http://schemas.microsoft.com/office/drawing/2014/main" id="{79EB98A4-2B7C-8773-7D11-B63CE8911505}"/>
              </a:ext>
            </a:extLst>
          </p:cNvPr>
          <p:cNvSpPr>
            <a:spLocks noGrp="1"/>
          </p:cNvSpPr>
          <p:nvPr>
            <p:ph idx="1"/>
          </p:nvPr>
        </p:nvSpPr>
        <p:spPr>
          <a:xfrm>
            <a:off x="838200" y="1825625"/>
            <a:ext cx="10515600" cy="4667250"/>
          </a:xfrm>
        </p:spPr>
        <p:txBody>
          <a:bodyPr>
            <a:normAutofit lnSpcReduction="10000"/>
          </a:bodyPr>
          <a:lstStyle/>
          <a:p>
            <a:r>
              <a:rPr lang="en-US" sz="3200" dirty="0"/>
              <a:t>Prior to A.D. 333 the early </a:t>
            </a:r>
            <a:r>
              <a:rPr lang="en-US" sz="3200" dirty="0">
                <a:solidFill>
                  <a:srgbClr val="C00000"/>
                </a:solidFill>
              </a:rPr>
              <a:t>Christians</a:t>
            </a:r>
            <a:r>
              <a:rPr lang="en-US" sz="3200" dirty="0"/>
              <a:t> </a:t>
            </a:r>
            <a:r>
              <a:rPr lang="en-US" sz="3200" i="1" dirty="0"/>
              <a:t>elected</a:t>
            </a:r>
            <a:r>
              <a:rPr lang="en-US" sz="3200" dirty="0"/>
              <a:t> </a:t>
            </a:r>
            <a:r>
              <a:rPr lang="en-US" sz="3200" dirty="0">
                <a:solidFill>
                  <a:srgbClr val="C00000"/>
                </a:solidFill>
              </a:rPr>
              <a:t>overseers</a:t>
            </a:r>
            <a:r>
              <a:rPr lang="en-US" sz="3200" dirty="0"/>
              <a:t> (Bishops) over the </a:t>
            </a:r>
            <a:r>
              <a:rPr lang="en-US" sz="3200" dirty="0">
                <a:solidFill>
                  <a:srgbClr val="C00000"/>
                </a:solidFill>
              </a:rPr>
              <a:t>flock</a:t>
            </a:r>
            <a:r>
              <a:rPr lang="en-US" sz="3200" dirty="0"/>
              <a:t> in each major city having </a:t>
            </a:r>
            <a:r>
              <a:rPr lang="en-US" sz="3200" dirty="0">
                <a:solidFill>
                  <a:srgbClr val="C00000"/>
                </a:solidFill>
              </a:rPr>
              <a:t>Christian</a:t>
            </a:r>
            <a:r>
              <a:rPr lang="en-US" sz="3200" dirty="0"/>
              <a:t> populations.</a:t>
            </a:r>
          </a:p>
          <a:p>
            <a:pPr lvl="1"/>
            <a:r>
              <a:rPr lang="en-US" sz="2800" dirty="0">
                <a:solidFill>
                  <a:srgbClr val="C00000"/>
                </a:solidFill>
              </a:rPr>
              <a:t>Jerusalem</a:t>
            </a:r>
            <a:r>
              <a:rPr lang="en-US" sz="2800" dirty="0"/>
              <a:t> </a:t>
            </a:r>
            <a:r>
              <a:rPr lang="en-US" sz="2800" i="1" dirty="0"/>
              <a:t>elected</a:t>
            </a:r>
            <a:r>
              <a:rPr lang="en-US" sz="2800" dirty="0"/>
              <a:t> </a:t>
            </a:r>
            <a:r>
              <a:rPr lang="en-US" sz="2800" dirty="0">
                <a:solidFill>
                  <a:srgbClr val="C00000"/>
                </a:solidFill>
              </a:rPr>
              <a:t>James</a:t>
            </a:r>
            <a:r>
              <a:rPr lang="en-US" sz="2800" dirty="0"/>
              <a:t>, the half brother of </a:t>
            </a:r>
            <a:r>
              <a:rPr lang="en-US" sz="2800" dirty="0">
                <a:solidFill>
                  <a:srgbClr val="C00000"/>
                </a:solidFill>
              </a:rPr>
              <a:t>Jesus</a:t>
            </a:r>
            <a:r>
              <a:rPr lang="en-US" sz="2800" dirty="0"/>
              <a:t>.</a:t>
            </a:r>
          </a:p>
          <a:p>
            <a:pPr lvl="1"/>
            <a:r>
              <a:rPr lang="en-US" sz="2800" dirty="0">
                <a:solidFill>
                  <a:srgbClr val="C00000"/>
                </a:solidFill>
              </a:rPr>
              <a:t>Peter</a:t>
            </a:r>
            <a:r>
              <a:rPr lang="en-US" sz="2800" dirty="0"/>
              <a:t> was </a:t>
            </a:r>
            <a:r>
              <a:rPr lang="en-US" sz="2800" i="1" dirty="0"/>
              <a:t>elected</a:t>
            </a:r>
            <a:r>
              <a:rPr lang="en-US" sz="2800" dirty="0"/>
              <a:t> as </a:t>
            </a:r>
            <a:r>
              <a:rPr lang="en-US" sz="2800" dirty="0">
                <a:solidFill>
                  <a:srgbClr val="C00000"/>
                </a:solidFill>
              </a:rPr>
              <a:t>Bishop of Antioch</a:t>
            </a:r>
            <a:r>
              <a:rPr lang="en-US" sz="2800" dirty="0"/>
              <a:t>, Turkey.</a:t>
            </a:r>
          </a:p>
          <a:p>
            <a:pPr lvl="1"/>
            <a:r>
              <a:rPr lang="en-US" sz="2800" dirty="0">
                <a:solidFill>
                  <a:srgbClr val="C00000"/>
                </a:solidFill>
              </a:rPr>
              <a:t>Mark</a:t>
            </a:r>
            <a:r>
              <a:rPr lang="en-US" sz="2800" dirty="0"/>
              <a:t>, disciple of Paul, was </a:t>
            </a:r>
            <a:r>
              <a:rPr lang="en-US" sz="2800" i="1" dirty="0"/>
              <a:t>elected</a:t>
            </a:r>
            <a:r>
              <a:rPr lang="en-US" sz="2800" dirty="0"/>
              <a:t> as  </a:t>
            </a:r>
            <a:r>
              <a:rPr lang="en-US" sz="2800" dirty="0">
                <a:solidFill>
                  <a:srgbClr val="C00000"/>
                </a:solidFill>
              </a:rPr>
              <a:t>Bishop of Alexandria</a:t>
            </a:r>
            <a:r>
              <a:rPr lang="en-US" sz="2800" dirty="0"/>
              <a:t>, Egypt.</a:t>
            </a:r>
          </a:p>
          <a:p>
            <a:pPr lvl="1"/>
            <a:r>
              <a:rPr lang="en-US" sz="2800" dirty="0"/>
              <a:t>There is tradition that </a:t>
            </a:r>
            <a:r>
              <a:rPr lang="en-US" sz="2800" dirty="0">
                <a:solidFill>
                  <a:srgbClr val="C00000"/>
                </a:solidFill>
              </a:rPr>
              <a:t>Peter</a:t>
            </a:r>
            <a:r>
              <a:rPr lang="en-US" sz="2800" dirty="0"/>
              <a:t> was the first </a:t>
            </a:r>
            <a:r>
              <a:rPr lang="en-US" sz="2800" dirty="0">
                <a:solidFill>
                  <a:srgbClr val="C00000"/>
                </a:solidFill>
              </a:rPr>
              <a:t>Bishop</a:t>
            </a:r>
            <a:r>
              <a:rPr lang="en-US" sz="2800" dirty="0"/>
              <a:t> (Pope) of </a:t>
            </a:r>
            <a:r>
              <a:rPr lang="en-US" sz="2800" dirty="0">
                <a:solidFill>
                  <a:srgbClr val="C00000"/>
                </a:solidFill>
              </a:rPr>
              <a:t>Rome</a:t>
            </a:r>
            <a:r>
              <a:rPr lang="en-US" sz="2800" dirty="0"/>
              <a:t>, but historical evidence suggests that it was</a:t>
            </a:r>
            <a:r>
              <a:rPr lang="en-US" sz="2800" dirty="0">
                <a:solidFill>
                  <a:srgbClr val="C00000"/>
                </a:solidFill>
              </a:rPr>
              <a:t> Linus </a:t>
            </a:r>
            <a:r>
              <a:rPr lang="en-US" sz="2800" dirty="0"/>
              <a:t>as both were in Rome prior to </a:t>
            </a:r>
            <a:r>
              <a:rPr lang="en-US" sz="2800" dirty="0">
                <a:solidFill>
                  <a:srgbClr val="C00000"/>
                </a:solidFill>
              </a:rPr>
              <a:t>Paul's</a:t>
            </a:r>
            <a:r>
              <a:rPr lang="en-US" sz="2800" dirty="0"/>
              <a:t> death.</a:t>
            </a:r>
          </a:p>
          <a:p>
            <a:pPr lvl="1"/>
            <a:r>
              <a:rPr lang="en-US" sz="2800" dirty="0"/>
              <a:t>The</a:t>
            </a:r>
            <a:r>
              <a:rPr lang="en-US" sz="2800" dirty="0">
                <a:solidFill>
                  <a:srgbClr val="C00000"/>
                </a:solidFill>
              </a:rPr>
              <a:t> Emperor </a:t>
            </a:r>
            <a:r>
              <a:rPr lang="en-US" sz="2800" dirty="0"/>
              <a:t>initially </a:t>
            </a:r>
            <a:r>
              <a:rPr lang="en-US" sz="2800" i="1" dirty="0"/>
              <a:t>served</a:t>
            </a:r>
            <a:r>
              <a:rPr lang="en-US" sz="2800" dirty="0"/>
              <a:t> as </a:t>
            </a:r>
            <a:r>
              <a:rPr lang="en-US" sz="2800" dirty="0">
                <a:solidFill>
                  <a:srgbClr val="C00000"/>
                </a:solidFill>
              </a:rPr>
              <a:t>Bishop of Constantinople;</a:t>
            </a:r>
            <a:r>
              <a:rPr lang="en-US" sz="2800" dirty="0"/>
              <a:t> however, a </a:t>
            </a:r>
            <a:r>
              <a:rPr lang="en-US" sz="2800" dirty="0">
                <a:solidFill>
                  <a:srgbClr val="C00000"/>
                </a:solidFill>
              </a:rPr>
              <a:t>Bishop</a:t>
            </a:r>
            <a:r>
              <a:rPr lang="en-US" sz="2800" dirty="0"/>
              <a:t> was </a:t>
            </a:r>
            <a:r>
              <a:rPr lang="en-US" sz="2800" i="1" dirty="0"/>
              <a:t>elected</a:t>
            </a:r>
            <a:r>
              <a:rPr lang="en-US" sz="2800" dirty="0"/>
              <a:t> later.</a:t>
            </a:r>
          </a:p>
          <a:p>
            <a:pPr lvl="1"/>
            <a:endParaRPr lang="en-US" dirty="0"/>
          </a:p>
        </p:txBody>
      </p:sp>
      <p:sp>
        <p:nvSpPr>
          <p:cNvPr id="4" name="Footer Placeholder 3">
            <a:extLst>
              <a:ext uri="{FF2B5EF4-FFF2-40B4-BE49-F238E27FC236}">
                <a16:creationId xmlns:a16="http://schemas.microsoft.com/office/drawing/2014/main" id="{33DAE74B-61D0-B10C-44C5-956F86B63FB1}"/>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8253B749-97D7-71EA-717B-90EECA84114F}"/>
              </a:ext>
            </a:extLst>
          </p:cNvPr>
          <p:cNvSpPr>
            <a:spLocks noGrp="1"/>
          </p:cNvSpPr>
          <p:nvPr>
            <p:ph type="sldNum" sz="quarter" idx="12"/>
          </p:nvPr>
        </p:nvSpPr>
        <p:spPr/>
        <p:txBody>
          <a:bodyPr/>
          <a:lstStyle/>
          <a:p>
            <a:r>
              <a:rPr lang="en-US" sz="1600" dirty="0"/>
              <a:t>5</a:t>
            </a:r>
          </a:p>
        </p:txBody>
      </p:sp>
    </p:spTree>
    <p:extLst>
      <p:ext uri="{BB962C8B-B14F-4D97-AF65-F5344CB8AC3E}">
        <p14:creationId xmlns:p14="http://schemas.microsoft.com/office/powerpoint/2010/main" val="168561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5534D2-3533-D278-FB07-13B711C65FD8}"/>
              </a:ext>
            </a:extLst>
          </p:cNvPr>
          <p:cNvSpPr>
            <a:spLocks noGrp="1"/>
          </p:cNvSpPr>
          <p:nvPr>
            <p:ph type="title"/>
          </p:nvPr>
        </p:nvSpPr>
        <p:spPr>
          <a:xfrm>
            <a:off x="838199" y="365125"/>
            <a:ext cx="11179630" cy="1325563"/>
          </a:xfrm>
        </p:spPr>
        <p:txBody>
          <a:bodyPr/>
          <a:lstStyle/>
          <a:p>
            <a:r>
              <a:rPr lang="en-US" dirty="0"/>
              <a:t>     Berlin Cathedral		  Copenhagen Cathedral</a:t>
            </a:r>
          </a:p>
        </p:txBody>
      </p:sp>
      <p:pic>
        <p:nvPicPr>
          <p:cNvPr id="11" name="Content Placeholder 10">
            <a:extLst>
              <a:ext uri="{FF2B5EF4-FFF2-40B4-BE49-F238E27FC236}">
                <a16:creationId xmlns:a16="http://schemas.microsoft.com/office/drawing/2014/main" id="{1BF5F8F1-9F4B-9943-FA7F-4DE7C58407E8}"/>
              </a:ext>
            </a:extLst>
          </p:cNvPr>
          <p:cNvPicPr>
            <a:picLocks noGrp="1" noChangeAspect="1"/>
          </p:cNvPicPr>
          <p:nvPr>
            <p:ph sz="half" idx="1"/>
          </p:nvPr>
        </p:nvPicPr>
        <p:blipFill>
          <a:blip r:embed="rId3"/>
          <a:stretch>
            <a:fillRect/>
          </a:stretch>
        </p:blipFill>
        <p:spPr>
          <a:xfrm>
            <a:off x="933061" y="1547997"/>
            <a:ext cx="5233675" cy="4689917"/>
          </a:xfrm>
          <a:prstGeom prst="rect">
            <a:avLst/>
          </a:prstGeom>
        </p:spPr>
      </p:pic>
      <p:pic>
        <p:nvPicPr>
          <p:cNvPr id="10" name="Content Placeholder 9">
            <a:extLst>
              <a:ext uri="{FF2B5EF4-FFF2-40B4-BE49-F238E27FC236}">
                <a16:creationId xmlns:a16="http://schemas.microsoft.com/office/drawing/2014/main" id="{D72F8C51-0080-4BB7-FD92-BB88B9C9E52E}"/>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22000"/>
                    </a14:imgEffect>
                    <a14:imgEffect>
                      <a14:brightnessContrast bright="16000" contrast="5000"/>
                    </a14:imgEffect>
                  </a14:imgLayer>
                </a14:imgProps>
              </a:ext>
            </a:extLst>
          </a:blip>
          <a:stretch>
            <a:fillRect/>
          </a:stretch>
        </p:blipFill>
        <p:spPr>
          <a:xfrm>
            <a:off x="6495351" y="1547997"/>
            <a:ext cx="5350445" cy="4152380"/>
          </a:xfrm>
          <a:prstGeom prst="rect">
            <a:avLst/>
          </a:prstGeom>
        </p:spPr>
      </p:pic>
      <p:sp>
        <p:nvSpPr>
          <p:cNvPr id="2" name="Footer Placeholder 1">
            <a:extLst>
              <a:ext uri="{FF2B5EF4-FFF2-40B4-BE49-F238E27FC236}">
                <a16:creationId xmlns:a16="http://schemas.microsoft.com/office/drawing/2014/main" id="{1DD92625-AE37-6038-899D-2B4F2FC5341D}"/>
              </a:ext>
            </a:extLst>
          </p:cNvPr>
          <p:cNvSpPr>
            <a:spLocks noGrp="1"/>
          </p:cNvSpPr>
          <p:nvPr>
            <p:ph type="ftr" sz="quarter" idx="11"/>
          </p:nvPr>
        </p:nvSpPr>
        <p:spPr/>
        <p:txBody>
          <a:bodyPr/>
          <a:lstStyle/>
          <a:p>
            <a:r>
              <a:rPr lang="en-US"/>
              <a:t>(c) 2025 CMS</a:t>
            </a:r>
          </a:p>
        </p:txBody>
      </p:sp>
      <p:sp>
        <p:nvSpPr>
          <p:cNvPr id="3" name="Slide Number Placeholder 2">
            <a:extLst>
              <a:ext uri="{FF2B5EF4-FFF2-40B4-BE49-F238E27FC236}">
                <a16:creationId xmlns:a16="http://schemas.microsoft.com/office/drawing/2014/main" id="{273DCD3E-33CE-8EBA-A11B-B90ADDCBDE0B}"/>
              </a:ext>
            </a:extLst>
          </p:cNvPr>
          <p:cNvSpPr>
            <a:spLocks noGrp="1"/>
          </p:cNvSpPr>
          <p:nvPr>
            <p:ph type="sldNum" sz="quarter" idx="12"/>
          </p:nvPr>
        </p:nvSpPr>
        <p:spPr/>
        <p:txBody>
          <a:bodyPr/>
          <a:lstStyle/>
          <a:p>
            <a:fld id="{1450AE65-80BF-467E-8D94-24F8D9313383}" type="slidenum">
              <a:rPr lang="en-US" smtClean="0"/>
              <a:t>50</a:t>
            </a:fld>
            <a:endParaRPr lang="en-US"/>
          </a:p>
        </p:txBody>
      </p:sp>
    </p:spTree>
    <p:extLst>
      <p:ext uri="{BB962C8B-B14F-4D97-AF65-F5344CB8AC3E}">
        <p14:creationId xmlns:p14="http://schemas.microsoft.com/office/powerpoint/2010/main" val="3181794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C7DC5B-DFC5-E142-9820-B90B1ED66258}"/>
              </a:ext>
            </a:extLst>
          </p:cNvPr>
          <p:cNvSpPr>
            <a:spLocks noGrp="1"/>
          </p:cNvSpPr>
          <p:nvPr>
            <p:ph type="title"/>
          </p:nvPr>
        </p:nvSpPr>
        <p:spPr/>
        <p:txBody>
          <a:bodyPr/>
          <a:lstStyle/>
          <a:p>
            <a:r>
              <a:rPr lang="en-US" dirty="0"/>
              <a:t>Organ of Berlin Cathedral  (114 stops)</a:t>
            </a:r>
          </a:p>
        </p:txBody>
      </p:sp>
      <p:sp>
        <p:nvSpPr>
          <p:cNvPr id="5" name="Footer Placeholder 4">
            <a:extLst>
              <a:ext uri="{FF2B5EF4-FFF2-40B4-BE49-F238E27FC236}">
                <a16:creationId xmlns:a16="http://schemas.microsoft.com/office/drawing/2014/main" id="{10586645-7848-5E6B-81C1-848348C0BE70}"/>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C945D6B1-5045-E228-E713-FFBE9622B65F}"/>
              </a:ext>
            </a:extLst>
          </p:cNvPr>
          <p:cNvSpPr>
            <a:spLocks noGrp="1"/>
          </p:cNvSpPr>
          <p:nvPr>
            <p:ph type="sldNum" sz="quarter" idx="12"/>
          </p:nvPr>
        </p:nvSpPr>
        <p:spPr/>
        <p:txBody>
          <a:bodyPr/>
          <a:lstStyle/>
          <a:p>
            <a:fld id="{1450AE65-80BF-467E-8D94-24F8D9313383}" type="slidenum">
              <a:rPr lang="en-US" smtClean="0"/>
              <a:pPr/>
              <a:t>51</a:t>
            </a:fld>
            <a:endParaRPr lang="en-US" dirty="0"/>
          </a:p>
        </p:txBody>
      </p:sp>
      <p:pic>
        <p:nvPicPr>
          <p:cNvPr id="8" name="Picture 7">
            <a:extLst>
              <a:ext uri="{FF2B5EF4-FFF2-40B4-BE49-F238E27FC236}">
                <a16:creationId xmlns:a16="http://schemas.microsoft.com/office/drawing/2014/main" id="{A5480621-7367-9A9C-C19E-5D748CB1E366}"/>
              </a:ext>
            </a:extLst>
          </p:cNvPr>
          <p:cNvPicPr>
            <a:picLocks noChangeAspect="1"/>
          </p:cNvPicPr>
          <p:nvPr/>
        </p:nvPicPr>
        <p:blipFill>
          <a:blip r:embed="rId2"/>
          <a:stretch>
            <a:fillRect/>
          </a:stretch>
        </p:blipFill>
        <p:spPr>
          <a:xfrm>
            <a:off x="2985973" y="1776101"/>
            <a:ext cx="5834754" cy="4580249"/>
          </a:xfrm>
          <a:prstGeom prst="rect">
            <a:avLst/>
          </a:prstGeom>
        </p:spPr>
      </p:pic>
    </p:spTree>
    <p:extLst>
      <p:ext uri="{BB962C8B-B14F-4D97-AF65-F5344CB8AC3E}">
        <p14:creationId xmlns:p14="http://schemas.microsoft.com/office/powerpoint/2010/main" val="1872602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247D0-166F-8ACF-BBB2-CEAF35F1E37F}"/>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B020F959-4C4F-DF54-73D7-4F8B614A999D}"/>
              </a:ext>
            </a:extLst>
          </p:cNvPr>
          <p:cNvSpPr>
            <a:spLocks noGrp="1"/>
          </p:cNvSpPr>
          <p:nvPr>
            <p:ph sz="half" idx="1"/>
          </p:nvPr>
        </p:nvSpPr>
        <p:spPr>
          <a:xfrm>
            <a:off x="838199" y="1825624"/>
            <a:ext cx="8225117" cy="4530725"/>
          </a:xfrm>
        </p:spPr>
        <p:txBody>
          <a:bodyPr>
            <a:noAutofit/>
          </a:bodyPr>
          <a:lstStyle/>
          <a:p>
            <a:r>
              <a:rPr lang="en-US" sz="3200" i="0" dirty="0">
                <a:solidFill>
                  <a:srgbClr val="C00000"/>
                </a:solidFill>
                <a:effectLst/>
              </a:rPr>
              <a:t>Ulrich Zwingli  </a:t>
            </a:r>
            <a:r>
              <a:rPr lang="en-US" sz="3200" b="0" i="0" dirty="0">
                <a:solidFill>
                  <a:srgbClr val="1A1A1A"/>
                </a:solidFill>
                <a:effectLst/>
              </a:rPr>
              <a:t>(January 1, 1484-October 11, 1531)  born </a:t>
            </a:r>
            <a:r>
              <a:rPr lang="en-US" sz="3200" b="0" i="0" dirty="0" err="1">
                <a:solidFill>
                  <a:srgbClr val="1A1A1A"/>
                </a:solidFill>
                <a:effectLst/>
              </a:rPr>
              <a:t>Wildhaus</a:t>
            </a:r>
            <a:r>
              <a:rPr lang="en-US" sz="3200" b="0" i="0" dirty="0">
                <a:solidFill>
                  <a:srgbClr val="1A1A1A"/>
                </a:solidFill>
                <a:effectLst/>
              </a:rPr>
              <a:t>, Switzerland.</a:t>
            </a:r>
          </a:p>
          <a:p>
            <a:r>
              <a:rPr lang="en-US" sz="3200" b="0" i="0" dirty="0">
                <a:solidFill>
                  <a:srgbClr val="1A1A1A"/>
                </a:solidFill>
                <a:effectLst/>
              </a:rPr>
              <a:t>Died, near </a:t>
            </a:r>
            <a:r>
              <a:rPr lang="en-US" sz="3200" b="0" i="0" dirty="0">
                <a:solidFill>
                  <a:srgbClr val="C00000"/>
                </a:solidFill>
                <a:effectLst/>
              </a:rPr>
              <a:t>Kappel </a:t>
            </a:r>
            <a:r>
              <a:rPr lang="en-US" sz="3200" b="0" i="0" dirty="0">
                <a:solidFill>
                  <a:srgbClr val="1A1A1A"/>
                </a:solidFill>
                <a:effectLst/>
              </a:rPr>
              <a:t>in battle. </a:t>
            </a:r>
          </a:p>
          <a:p>
            <a:r>
              <a:rPr lang="en-US" sz="3200" b="0" i="0" dirty="0">
                <a:solidFill>
                  <a:srgbClr val="1A1A1A"/>
                </a:solidFill>
                <a:effectLst/>
              </a:rPr>
              <a:t>He was the most </a:t>
            </a:r>
            <a:r>
              <a:rPr lang="en-US" sz="3200" b="0" i="1" dirty="0">
                <a:solidFill>
                  <a:srgbClr val="1A1A1A"/>
                </a:solidFill>
                <a:effectLst/>
              </a:rPr>
              <a:t>important reformer </a:t>
            </a:r>
            <a:r>
              <a:rPr lang="en-US" sz="3200" b="0" i="0" dirty="0">
                <a:solidFill>
                  <a:srgbClr val="1A1A1A"/>
                </a:solidFill>
                <a:effectLst/>
              </a:rPr>
              <a:t>in the </a:t>
            </a:r>
            <a:r>
              <a:rPr lang="en-US" sz="3200" b="0" i="0" dirty="0">
                <a:solidFill>
                  <a:srgbClr val="C00000"/>
                </a:solidFill>
                <a:effectLst/>
                <a:hlinkClick r:id="rId3">
                  <a:extLst>
                    <a:ext uri="{A12FA001-AC4F-418D-AE19-62706E023703}">
                      <ahyp:hlinkClr xmlns:ahyp="http://schemas.microsoft.com/office/drawing/2018/hyperlinkcolor" val="tx"/>
                    </a:ext>
                  </a:extLst>
                </a:hlinkClick>
              </a:rPr>
              <a:t>Swiss</a:t>
            </a:r>
            <a:r>
              <a:rPr lang="en-US" sz="3200" b="0" i="0" dirty="0">
                <a:solidFill>
                  <a:srgbClr val="C00000"/>
                </a:solidFill>
                <a:effectLst/>
              </a:rPr>
              <a:t> Protestant </a:t>
            </a:r>
            <a:r>
              <a:rPr lang="en-US" sz="3200" b="0" i="0" u="sng" dirty="0">
                <a:solidFill>
                  <a:srgbClr val="C00000"/>
                </a:solidFill>
                <a:effectLst/>
                <a:hlinkClick r:id="rId4">
                  <a:extLst>
                    <a:ext uri="{A12FA001-AC4F-418D-AE19-62706E023703}">
                      <ahyp:hlinkClr xmlns:ahyp="http://schemas.microsoft.com/office/drawing/2018/hyperlinkcolor" val="tx"/>
                    </a:ext>
                  </a:extLst>
                </a:hlinkClick>
              </a:rPr>
              <a:t>Reformation</a:t>
            </a:r>
            <a:r>
              <a:rPr lang="en-US" sz="3200" b="0" i="0" dirty="0">
                <a:solidFill>
                  <a:srgbClr val="1A1A1A"/>
                </a:solidFill>
                <a:effectLst/>
              </a:rPr>
              <a:t>. </a:t>
            </a:r>
          </a:p>
          <a:p>
            <a:r>
              <a:rPr lang="en-US" sz="3200" b="0" i="0" dirty="0">
                <a:solidFill>
                  <a:srgbClr val="1A1A1A"/>
                </a:solidFill>
                <a:effectLst/>
              </a:rPr>
              <a:t>He founded the </a:t>
            </a:r>
            <a:r>
              <a:rPr lang="en-US" sz="3200" b="0" i="0" dirty="0">
                <a:solidFill>
                  <a:srgbClr val="C00000"/>
                </a:solidFill>
                <a:effectLst/>
              </a:rPr>
              <a:t>Swiss Reformed Church</a:t>
            </a:r>
            <a:r>
              <a:rPr lang="en-US" sz="3200" b="0" i="0" dirty="0">
                <a:solidFill>
                  <a:srgbClr val="1A1A1A"/>
                </a:solidFill>
                <a:effectLst/>
              </a:rPr>
              <a:t>.</a:t>
            </a:r>
          </a:p>
          <a:p>
            <a:r>
              <a:rPr lang="en-US" sz="3200" dirty="0">
                <a:solidFill>
                  <a:srgbClr val="1A1A1A"/>
                </a:solidFill>
              </a:rPr>
              <a:t>I</a:t>
            </a:r>
            <a:r>
              <a:rPr lang="en-US" sz="3200" b="0" i="0" dirty="0">
                <a:solidFill>
                  <a:srgbClr val="1A1A1A"/>
                </a:solidFill>
                <a:effectLst/>
              </a:rPr>
              <a:t>mportant figure in the broader </a:t>
            </a:r>
            <a:r>
              <a:rPr lang="en-US" sz="3200" b="0" i="0" u="sng" dirty="0">
                <a:effectLst/>
                <a:hlinkClick r:id="rId5">
                  <a:extLst>
                    <a:ext uri="{A12FA001-AC4F-418D-AE19-62706E023703}">
                      <ahyp:hlinkClr xmlns:ahyp="http://schemas.microsoft.com/office/drawing/2018/hyperlinkcolor" val="tx"/>
                    </a:ext>
                  </a:extLst>
                </a:hlinkClick>
              </a:rPr>
              <a:t>Reformed</a:t>
            </a:r>
            <a:r>
              <a:rPr lang="en-US" sz="3200" b="0" i="0" dirty="0">
                <a:solidFill>
                  <a:srgbClr val="1A1A1A"/>
                </a:solidFill>
                <a:effectLst/>
              </a:rPr>
              <a:t> tradition. </a:t>
            </a:r>
          </a:p>
        </p:txBody>
      </p:sp>
      <p:pic>
        <p:nvPicPr>
          <p:cNvPr id="7" name="Content Placeholder 6">
            <a:extLst>
              <a:ext uri="{FF2B5EF4-FFF2-40B4-BE49-F238E27FC236}">
                <a16:creationId xmlns:a16="http://schemas.microsoft.com/office/drawing/2014/main" id="{E4CF4BB9-5907-7474-5D7C-1E44A0C0ABE2}"/>
              </a:ext>
            </a:extLst>
          </p:cNvPr>
          <p:cNvPicPr>
            <a:picLocks noGrp="1" noChangeAspect="1"/>
          </p:cNvPicPr>
          <p:nvPr>
            <p:ph sz="half" idx="2"/>
          </p:nvPr>
        </p:nvPicPr>
        <p:blipFill>
          <a:blip r:embed="rId6"/>
          <a:stretch>
            <a:fillRect/>
          </a:stretch>
        </p:blipFill>
        <p:spPr>
          <a:xfrm>
            <a:off x="9063317" y="1592542"/>
            <a:ext cx="2506387" cy="3055406"/>
          </a:xfrm>
          <a:prstGeom prst="rect">
            <a:avLst/>
          </a:prstGeom>
        </p:spPr>
      </p:pic>
      <p:sp>
        <p:nvSpPr>
          <p:cNvPr id="5" name="Footer Placeholder 4">
            <a:extLst>
              <a:ext uri="{FF2B5EF4-FFF2-40B4-BE49-F238E27FC236}">
                <a16:creationId xmlns:a16="http://schemas.microsoft.com/office/drawing/2014/main" id="{8FB1A13E-5F09-2CF5-F582-6C0C429EFC5B}"/>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37695BA8-52EF-BBCA-A6A5-6F428F08D0B7}"/>
              </a:ext>
            </a:extLst>
          </p:cNvPr>
          <p:cNvSpPr>
            <a:spLocks noGrp="1"/>
          </p:cNvSpPr>
          <p:nvPr>
            <p:ph type="sldNum" sz="quarter" idx="12"/>
          </p:nvPr>
        </p:nvSpPr>
        <p:spPr/>
        <p:txBody>
          <a:bodyPr/>
          <a:lstStyle/>
          <a:p>
            <a:fld id="{1450AE65-80BF-467E-8D94-24F8D9313383}" type="slidenum">
              <a:rPr lang="en-US" smtClean="0"/>
              <a:pPr/>
              <a:t>52</a:t>
            </a:fld>
            <a:endParaRPr lang="en-US" dirty="0"/>
          </a:p>
        </p:txBody>
      </p:sp>
    </p:spTree>
    <p:extLst>
      <p:ext uri="{BB962C8B-B14F-4D97-AF65-F5344CB8AC3E}">
        <p14:creationId xmlns:p14="http://schemas.microsoft.com/office/powerpoint/2010/main" val="18137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AB460E-45EB-BF53-2D30-D9B29185EAD0}"/>
              </a:ext>
            </a:extLst>
          </p:cNvPr>
          <p:cNvSpPr>
            <a:spLocks noGrp="1"/>
          </p:cNvSpPr>
          <p:nvPr>
            <p:ph type="title"/>
          </p:nvPr>
        </p:nvSpPr>
        <p:spPr/>
        <p:txBody>
          <a:bodyPr/>
          <a:lstStyle/>
          <a:p>
            <a:r>
              <a:rPr lang="en-US" b="1" dirty="0"/>
              <a:t>The Reformers of the Western Church, i.e. Roman Catholic Church</a:t>
            </a:r>
          </a:p>
        </p:txBody>
      </p:sp>
      <p:sp>
        <p:nvSpPr>
          <p:cNvPr id="8" name="Content Placeholder 7">
            <a:extLst>
              <a:ext uri="{FF2B5EF4-FFF2-40B4-BE49-F238E27FC236}">
                <a16:creationId xmlns:a16="http://schemas.microsoft.com/office/drawing/2014/main" id="{51E9F8C5-E57F-1BFC-3D9C-D03C15D712C2}"/>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A1A1A"/>
                </a:solidFill>
                <a:effectLst/>
                <a:uLnTx/>
                <a:uFillTx/>
              </a:rPr>
              <a:t>Like </a:t>
            </a:r>
            <a:r>
              <a:rPr kumimoji="0" lang="en-US" sz="3200" b="0" i="0" u="none" strike="noStrike" kern="1200" cap="none" spc="0" normalizeH="0" baseline="0" noProof="0" dirty="0">
                <a:ln>
                  <a:noFill/>
                </a:ln>
                <a:solidFill>
                  <a:srgbClr val="C00000"/>
                </a:solidFill>
                <a:effectLst/>
                <a:uLnTx/>
                <a:uFillTx/>
              </a:rPr>
              <a:t>Martin Luther</a:t>
            </a:r>
            <a:r>
              <a:rPr kumimoji="0" lang="en-US" sz="3200" b="0" i="0" u="none" strike="noStrike" kern="1200" cap="none" spc="0" normalizeH="0" baseline="0" noProof="0" dirty="0">
                <a:ln>
                  <a:noFill/>
                </a:ln>
                <a:solidFill>
                  <a:srgbClr val="1A1A1A"/>
                </a:solidFill>
                <a:effectLst/>
                <a:uLnTx/>
                <a:uFillTx/>
              </a:rPr>
              <a:t>, he accepted the </a:t>
            </a:r>
            <a:r>
              <a:rPr kumimoji="0" lang="en-US" sz="3200" b="0" i="1" u="none" strike="noStrike" kern="1200" cap="none" spc="0" normalizeH="0" baseline="0" noProof="0" dirty="0">
                <a:ln>
                  <a:noFill/>
                </a:ln>
                <a:solidFill>
                  <a:srgbClr val="1A1A1A"/>
                </a:solidFill>
                <a:effectLst/>
                <a:uLnTx/>
                <a:uFillTx/>
              </a:rPr>
              <a:t>supreme authority </a:t>
            </a:r>
            <a:r>
              <a:rPr kumimoji="0" lang="en-US" sz="3200" b="0" i="0" u="none" strike="noStrike" kern="1200" cap="none" spc="0" normalizeH="0" baseline="0" noProof="0" dirty="0">
                <a:ln>
                  <a:noFill/>
                </a:ln>
                <a:solidFill>
                  <a:srgbClr val="1A1A1A"/>
                </a:solidFill>
                <a:effectLst/>
                <a:uLnTx/>
                <a:uFillTx/>
              </a:rPr>
              <a:t>of the </a:t>
            </a:r>
            <a:r>
              <a:rPr kumimoji="0" lang="en-US" sz="3200" b="0" i="0" u="none" strike="noStrike" kern="1200" cap="none" spc="0" normalizeH="0" baseline="0" noProof="0" dirty="0">
                <a:ln>
                  <a:noFill/>
                </a:ln>
                <a:solidFill>
                  <a:srgbClr val="C00000"/>
                </a:solidFill>
                <a:effectLst/>
                <a:uLnTx/>
                <a:uFillTx/>
              </a:rPr>
              <a:t>Scriptures</a:t>
            </a:r>
            <a:r>
              <a:rPr kumimoji="0" lang="en-US" sz="3200" b="0" i="0" u="none" strike="noStrike" kern="1200" cap="none" spc="0" normalizeH="0" baseline="0" noProof="0" dirty="0">
                <a:ln>
                  <a:noFill/>
                </a:ln>
                <a:solidFill>
                  <a:srgbClr val="1A1A1A"/>
                </a:solidFill>
                <a:effectLst/>
                <a:uLnTx/>
                <a:uFillTx/>
              </a:rPr>
              <a:t>, and applied it rigorously and comprehensively to all doctrines and practices.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A1A1A"/>
                </a:solidFill>
                <a:effectLst/>
                <a:uLnTx/>
                <a:uFillTx/>
              </a:rPr>
              <a:t>He was </a:t>
            </a:r>
            <a:r>
              <a:rPr kumimoji="0" lang="en-US" sz="3200" b="0" i="1" u="none" strike="noStrike" kern="1200" cap="none" spc="0" normalizeH="0" baseline="0" noProof="0" dirty="0">
                <a:ln>
                  <a:noFill/>
                </a:ln>
                <a:solidFill>
                  <a:srgbClr val="1A1A1A"/>
                </a:solidFill>
                <a:effectLst/>
                <a:uLnTx/>
                <a:uFillTx/>
              </a:rPr>
              <a:t>sympathetic</a:t>
            </a:r>
            <a:r>
              <a:rPr kumimoji="0" lang="en-US" sz="3200" b="0" i="0" u="none" strike="noStrike" kern="1200" cap="none" spc="0" normalizeH="0" baseline="0" noProof="0" dirty="0">
                <a:ln>
                  <a:noFill/>
                </a:ln>
                <a:solidFill>
                  <a:srgbClr val="1A1A1A"/>
                </a:solidFill>
                <a:effectLst/>
                <a:uLnTx/>
                <a:uFillTx/>
              </a:rPr>
              <a:t> toward the </a:t>
            </a:r>
            <a:r>
              <a:rPr kumimoji="0" lang="en-US" sz="3200" b="0" i="0" u="none" strike="noStrike" kern="1200" cap="none" spc="0" normalizeH="0" baseline="0" noProof="0" dirty="0">
                <a:ln>
                  <a:noFill/>
                </a:ln>
                <a:solidFill>
                  <a:srgbClr val="C00000"/>
                </a:solidFill>
                <a:effectLst/>
                <a:uLnTx/>
                <a:uFillTx/>
              </a:rPr>
              <a:t>Renaissance movement </a:t>
            </a:r>
            <a:r>
              <a:rPr kumimoji="0" lang="en-US" sz="3200" b="0" i="0" u="none" strike="noStrike" kern="1200" cap="none" spc="0" normalizeH="0" baseline="0" noProof="0" dirty="0">
                <a:ln>
                  <a:noFill/>
                </a:ln>
                <a:solidFill>
                  <a:srgbClr val="1A1A1A"/>
                </a:solidFill>
                <a:effectLst/>
                <a:uLnTx/>
                <a:uFillTx/>
              </a:rPr>
              <a:t>and valued his correspondence with </a:t>
            </a:r>
            <a:r>
              <a:rPr kumimoji="0" lang="en-US" sz="3200" b="0" i="0" u="none" strike="noStrike" kern="1200" cap="none" spc="0" normalizeH="0" baseline="0" noProof="0" dirty="0">
                <a:ln>
                  <a:noFill/>
                </a:ln>
                <a:solidFill>
                  <a:srgbClr val="C00000"/>
                </a:solidFill>
                <a:effectLst/>
                <a:uLnTx/>
                <a:uFillTx/>
              </a:rPr>
              <a:t>Erasmus</a:t>
            </a:r>
            <a:r>
              <a:rPr kumimoji="0" lang="en-US" sz="3200" b="0" i="0" u="none" strike="noStrike" kern="1200" cap="none" spc="0" normalizeH="0" baseline="0" noProof="0" dirty="0">
                <a:ln>
                  <a:noFill/>
                </a:ln>
                <a:solidFill>
                  <a:srgbClr val="1A1A1A"/>
                </a:solidFill>
                <a:effectLst/>
                <a:uLnTx/>
                <a:uFillTx/>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dirty="0">
                <a:solidFill>
                  <a:srgbClr val="C00000"/>
                </a:solidFill>
              </a:rPr>
              <a:t>Zwingli</a:t>
            </a:r>
            <a:r>
              <a:rPr lang="en-US" sz="3200" dirty="0"/>
              <a:t> at once began to</a:t>
            </a:r>
            <a:r>
              <a:rPr lang="en-US" sz="3200" i="1" dirty="0"/>
              <a:t> preach </a:t>
            </a:r>
            <a:r>
              <a:rPr lang="en-US" sz="3200" dirty="0"/>
              <a:t>his </a:t>
            </a:r>
            <a:r>
              <a:rPr lang="en-US" sz="3200" i="1" dirty="0"/>
              <a:t>new convictions </a:t>
            </a:r>
            <a:r>
              <a:rPr lang="en-US" sz="3200" dirty="0"/>
              <a:t>including  </a:t>
            </a:r>
            <a:r>
              <a:rPr lang="en-US" sz="3200" i="1" dirty="0"/>
              <a:t>topical criticism of abuses</a:t>
            </a:r>
            <a:r>
              <a:rPr lang="en-US" sz="3200" dirty="0"/>
              <a:t>, and did not at first </a:t>
            </a:r>
            <a:r>
              <a:rPr lang="en-US" sz="3200" i="1" dirty="0"/>
              <a:t>attack traditional positions</a:t>
            </a:r>
            <a:r>
              <a:rPr lang="en-US" sz="3200" dirty="0"/>
              <a:t>, being content to </a:t>
            </a:r>
            <a:r>
              <a:rPr lang="en-US" sz="3200" i="1" dirty="0"/>
              <a:t>expound</a:t>
            </a:r>
            <a:r>
              <a:rPr lang="en-US" sz="3200" dirty="0"/>
              <a:t> the regular </a:t>
            </a:r>
            <a:r>
              <a:rPr lang="en-US" sz="3200" dirty="0">
                <a:solidFill>
                  <a:srgbClr val="C00000"/>
                </a:solidFill>
              </a:rPr>
              <a:t>Gospel passages</a:t>
            </a:r>
            <a:r>
              <a:rPr lang="en-US" sz="3200" dirty="0"/>
              <a:t>. </a:t>
            </a:r>
          </a:p>
        </p:txBody>
      </p:sp>
      <p:sp>
        <p:nvSpPr>
          <p:cNvPr id="5" name="Footer Placeholder 4">
            <a:extLst>
              <a:ext uri="{FF2B5EF4-FFF2-40B4-BE49-F238E27FC236}">
                <a16:creationId xmlns:a16="http://schemas.microsoft.com/office/drawing/2014/main" id="{FAEA8D4E-7B7F-3BE8-4DDE-1A8FF6ABDA3B}"/>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F42D536D-C10D-0567-F33D-75FFD9971BA6}"/>
              </a:ext>
            </a:extLst>
          </p:cNvPr>
          <p:cNvSpPr>
            <a:spLocks noGrp="1"/>
          </p:cNvSpPr>
          <p:nvPr>
            <p:ph type="sldNum" sz="quarter" idx="12"/>
          </p:nvPr>
        </p:nvSpPr>
        <p:spPr/>
        <p:txBody>
          <a:bodyPr/>
          <a:lstStyle/>
          <a:p>
            <a:fld id="{1450AE65-80BF-467E-8D94-24F8D9313383}" type="slidenum">
              <a:rPr lang="en-US" smtClean="0"/>
              <a:pPr/>
              <a:t>53</a:t>
            </a:fld>
            <a:endParaRPr lang="en-US" dirty="0"/>
          </a:p>
        </p:txBody>
      </p:sp>
    </p:spTree>
    <p:extLst>
      <p:ext uri="{BB962C8B-B14F-4D97-AF65-F5344CB8AC3E}">
        <p14:creationId xmlns:p14="http://schemas.microsoft.com/office/powerpoint/2010/main" val="47577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5CAD-AE32-C453-9FD0-A4D1AB60C0BC}"/>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Reformers of the Western Church, i.e. Roman Catholic Church</a:t>
            </a:r>
            <a:endParaRPr lang="en-US" dirty="0"/>
          </a:p>
        </p:txBody>
      </p:sp>
      <p:sp>
        <p:nvSpPr>
          <p:cNvPr id="3" name="Content Placeholder 2">
            <a:extLst>
              <a:ext uri="{FF2B5EF4-FFF2-40B4-BE49-F238E27FC236}">
                <a16:creationId xmlns:a16="http://schemas.microsoft.com/office/drawing/2014/main" id="{1A172DC3-44C9-94F5-D109-C119C5FE7282}"/>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1518,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despite much opposition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he was appointed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people’s priest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the </a:t>
            </a:r>
            <a:r>
              <a:rPr kumimoji="0" lang="en-US" sz="3200" b="0" i="0" u="none" strike="noStrike" kern="1200" cap="none" spc="0" normalizeH="0" baseline="0" noProof="0" dirty="0" err="1">
                <a:ln>
                  <a:noFill/>
                </a:ln>
                <a:solidFill>
                  <a:srgbClr val="C00000"/>
                </a:solidFill>
                <a:effectLst/>
                <a:uLnTx/>
                <a:uFillTx/>
                <a:latin typeface="Calibri" panose="020F0502020204030204"/>
                <a:ea typeface="+mn-ea"/>
                <a:cs typeface="+mn-cs"/>
              </a:rPr>
              <a:t>Grossmünster</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(Great Minster) at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Zürich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1520, by permission from 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city’s governing council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preached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true divine scriptures</a:t>
            </a:r>
            <a:r>
              <a:rPr lang="en-US" sz="3200" dirty="0">
                <a:solidFill>
                  <a:prstClr val="black"/>
                </a:solidFill>
                <a:latin typeface="Calibri" panose="020F0502020204030204"/>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His resulting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sermons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helped to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stir revolts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against</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 fasting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clerical celibacy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that contributed</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Swiss Reformation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(1522).</a:t>
            </a:r>
          </a:p>
        </p:txBody>
      </p:sp>
      <p:sp>
        <p:nvSpPr>
          <p:cNvPr id="4" name="Footer Placeholder 3">
            <a:extLst>
              <a:ext uri="{FF2B5EF4-FFF2-40B4-BE49-F238E27FC236}">
                <a16:creationId xmlns:a16="http://schemas.microsoft.com/office/drawing/2014/main" id="{3586CA3A-FE29-0056-4E2A-D445D5FFEC23}"/>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5CBB824A-1285-D482-9799-DA2E7858A60A}"/>
              </a:ext>
            </a:extLst>
          </p:cNvPr>
          <p:cNvSpPr>
            <a:spLocks noGrp="1"/>
          </p:cNvSpPr>
          <p:nvPr>
            <p:ph type="sldNum" sz="quarter" idx="12"/>
          </p:nvPr>
        </p:nvSpPr>
        <p:spPr/>
        <p:txBody>
          <a:bodyPr/>
          <a:lstStyle/>
          <a:p>
            <a:fld id="{1450AE65-80BF-467E-8D94-24F8D9313383}" type="slidenum">
              <a:rPr lang="en-US" smtClean="0"/>
              <a:t>54</a:t>
            </a:fld>
            <a:endParaRPr lang="en-US"/>
          </a:p>
        </p:txBody>
      </p:sp>
    </p:spTree>
    <p:extLst>
      <p:ext uri="{BB962C8B-B14F-4D97-AF65-F5344CB8AC3E}">
        <p14:creationId xmlns:p14="http://schemas.microsoft.com/office/powerpoint/2010/main" val="120327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B697-F589-7FAF-EFEF-3E8EBE6CF79A}"/>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E52D2272-8F6A-2F12-8916-95B66B633EFD}"/>
              </a:ext>
            </a:extLst>
          </p:cNvPr>
          <p:cNvSpPr>
            <a:spLocks noGrp="1"/>
          </p:cNvSpPr>
          <p:nvPr>
            <p:ph idx="1"/>
          </p:nvPr>
        </p:nvSpPr>
        <p:spPr>
          <a:xfrm>
            <a:off x="838200" y="1825624"/>
            <a:ext cx="10713098" cy="4530725"/>
          </a:xfrm>
        </p:spPr>
        <p:txBody>
          <a:bodyPr>
            <a:normAutofit/>
          </a:bodyPr>
          <a:lstStyle/>
          <a:p>
            <a:r>
              <a:rPr lang="en-US" sz="3200" dirty="0"/>
              <a:t>A printed version of the </a:t>
            </a:r>
            <a:r>
              <a:rPr lang="en-US" sz="3200" dirty="0" err="1"/>
              <a:t>Oetenbach</a:t>
            </a:r>
            <a:r>
              <a:rPr lang="en-US" sz="3200" dirty="0"/>
              <a:t> addresses, </a:t>
            </a:r>
            <a:r>
              <a:rPr lang="en-US" sz="3200" i="1" dirty="0">
                <a:solidFill>
                  <a:srgbClr val="C00000"/>
                </a:solidFill>
              </a:rPr>
              <a:t>The Clarity and Certainty of the Word of God</a:t>
            </a:r>
            <a:r>
              <a:rPr lang="en-US" sz="3200" dirty="0"/>
              <a:t>, appeared in 1522.</a:t>
            </a:r>
          </a:p>
          <a:p>
            <a:r>
              <a:rPr lang="en-US" sz="3200" i="1" dirty="0"/>
              <a:t>Steps taken </a:t>
            </a:r>
            <a:r>
              <a:rPr lang="en-US" sz="3200" dirty="0"/>
              <a:t>during 1524 and 1525 included: the removal of images, the suppression of church organs, the dissolution of religious houses, replacing the mass with a simple Communion service, reforming the baptismal office, introduction of prophesyings or Bible readings, reorganizing the ministry, and the preparation of a native version of the Bible (the </a:t>
            </a:r>
            <a:r>
              <a:rPr lang="en-US" sz="3200" dirty="0" err="1"/>
              <a:t>Zürcher</a:t>
            </a:r>
            <a:r>
              <a:rPr lang="en-US" sz="3200" dirty="0"/>
              <a:t> Bibel appeared in 1529). </a:t>
            </a:r>
          </a:p>
        </p:txBody>
      </p:sp>
      <p:sp>
        <p:nvSpPr>
          <p:cNvPr id="4" name="Footer Placeholder 3">
            <a:extLst>
              <a:ext uri="{FF2B5EF4-FFF2-40B4-BE49-F238E27FC236}">
                <a16:creationId xmlns:a16="http://schemas.microsoft.com/office/drawing/2014/main" id="{0AC461CD-43D9-70DD-630A-DB1E3A7A22BF}"/>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DFE2B3B1-E068-20AC-C8DB-372078A8C2F8}"/>
              </a:ext>
            </a:extLst>
          </p:cNvPr>
          <p:cNvSpPr>
            <a:spLocks noGrp="1"/>
          </p:cNvSpPr>
          <p:nvPr>
            <p:ph type="sldNum" sz="quarter" idx="12"/>
          </p:nvPr>
        </p:nvSpPr>
        <p:spPr/>
        <p:txBody>
          <a:bodyPr/>
          <a:lstStyle/>
          <a:p>
            <a:fld id="{1450AE65-80BF-467E-8D94-24F8D9313383}" type="slidenum">
              <a:rPr lang="en-US" smtClean="0"/>
              <a:t>55</a:t>
            </a:fld>
            <a:endParaRPr lang="en-US"/>
          </a:p>
        </p:txBody>
      </p:sp>
    </p:spTree>
    <p:extLst>
      <p:ext uri="{BB962C8B-B14F-4D97-AF65-F5344CB8AC3E}">
        <p14:creationId xmlns:p14="http://schemas.microsoft.com/office/powerpoint/2010/main" val="28080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9B4C-3E90-D4B9-4077-06C34D07BF0A}"/>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CB9BFAE7-BF19-5175-4E48-70BEEECEC93B}"/>
              </a:ext>
            </a:extLst>
          </p:cNvPr>
          <p:cNvSpPr>
            <a:spLocks noGrp="1"/>
          </p:cNvSpPr>
          <p:nvPr>
            <p:ph idx="1"/>
          </p:nvPr>
        </p:nvSpPr>
        <p:spPr>
          <a:xfrm>
            <a:off x="838199" y="1825625"/>
            <a:ext cx="10735235" cy="4667250"/>
          </a:xfrm>
        </p:spPr>
        <p:txBody>
          <a:bodyPr>
            <a:normAutofit lnSpcReduction="10000"/>
          </a:bodyPr>
          <a:lstStyle/>
          <a:p>
            <a:r>
              <a:rPr lang="en-US" sz="3200" dirty="0">
                <a:solidFill>
                  <a:srgbClr val="C00000"/>
                </a:solidFill>
              </a:rPr>
              <a:t>Zwingli</a:t>
            </a:r>
            <a:r>
              <a:rPr lang="en-US" sz="3200" dirty="0"/>
              <a:t> was a contemporary of </a:t>
            </a:r>
            <a:r>
              <a:rPr lang="en-US" sz="3200" dirty="0">
                <a:solidFill>
                  <a:srgbClr val="C00000"/>
                </a:solidFill>
              </a:rPr>
              <a:t>Luther</a:t>
            </a:r>
            <a:r>
              <a:rPr lang="en-US" sz="3200" dirty="0"/>
              <a:t>, but they </a:t>
            </a:r>
            <a:r>
              <a:rPr lang="en-US" sz="3200" i="1" dirty="0"/>
              <a:t>disagreed</a:t>
            </a:r>
            <a:r>
              <a:rPr lang="en-US" sz="3200" dirty="0"/>
              <a:t> on several points, such as;</a:t>
            </a:r>
          </a:p>
          <a:p>
            <a:pPr lvl="1"/>
            <a:r>
              <a:rPr lang="en-US" sz="2800" dirty="0">
                <a:solidFill>
                  <a:srgbClr val="C00000"/>
                </a:solidFill>
              </a:rPr>
              <a:t>Infant Baptism </a:t>
            </a:r>
            <a:r>
              <a:rPr lang="en-US" sz="2800" dirty="0"/>
              <a:t>versus an age of accountability. (Mark 10: 13-16) (Acts 10: 47-48) </a:t>
            </a:r>
          </a:p>
          <a:p>
            <a:pPr lvl="1"/>
            <a:r>
              <a:rPr lang="en-US" sz="2800" dirty="0">
                <a:solidFill>
                  <a:srgbClr val="C00000"/>
                </a:solidFill>
              </a:rPr>
              <a:t>True presence </a:t>
            </a:r>
            <a:r>
              <a:rPr lang="en-US" sz="2800" dirty="0"/>
              <a:t>in the bread and wine versus a remembrance. (Roman Catholic: 2 elements become 2 different elements; Lutheran: 2 elements become 4 elements; Reformed: 2 elements remain 2 elements)</a:t>
            </a:r>
          </a:p>
          <a:p>
            <a:pPr lvl="1"/>
            <a:r>
              <a:rPr lang="en-US" sz="2800" dirty="0"/>
              <a:t>The </a:t>
            </a:r>
            <a:r>
              <a:rPr lang="en-US" sz="2800" i="1" dirty="0"/>
              <a:t>presence of art </a:t>
            </a:r>
            <a:r>
              <a:rPr lang="en-US" sz="2800" dirty="0"/>
              <a:t>in the sanctuary versus austere chancel and nave. (Teaching Scripture lessons versus no lessons to be learned)</a:t>
            </a:r>
          </a:p>
          <a:p>
            <a:pPr lvl="1"/>
            <a:r>
              <a:rPr lang="en-US" sz="2800" dirty="0"/>
              <a:t>Singing of </a:t>
            </a:r>
            <a:r>
              <a:rPr lang="en-US" sz="2800" dirty="0">
                <a:solidFill>
                  <a:srgbClr val="C00000"/>
                </a:solidFill>
              </a:rPr>
              <a:t>hymns</a:t>
            </a:r>
            <a:r>
              <a:rPr lang="en-US" sz="2800" dirty="0"/>
              <a:t> based on </a:t>
            </a:r>
            <a:r>
              <a:rPr lang="en-US" sz="2800" dirty="0">
                <a:solidFill>
                  <a:srgbClr val="C00000"/>
                </a:solidFill>
              </a:rPr>
              <a:t>scripture</a:t>
            </a:r>
            <a:r>
              <a:rPr lang="en-US" sz="2800" dirty="0"/>
              <a:t> versus singing </a:t>
            </a:r>
            <a:r>
              <a:rPr lang="en-US" sz="2800" dirty="0">
                <a:solidFill>
                  <a:srgbClr val="C00000"/>
                </a:solidFill>
              </a:rPr>
              <a:t>Biblical psalms</a:t>
            </a:r>
            <a:r>
              <a:rPr lang="en-US" sz="2800" dirty="0"/>
              <a:t>.</a:t>
            </a:r>
          </a:p>
        </p:txBody>
      </p:sp>
      <p:sp>
        <p:nvSpPr>
          <p:cNvPr id="4" name="Footer Placeholder 3">
            <a:extLst>
              <a:ext uri="{FF2B5EF4-FFF2-40B4-BE49-F238E27FC236}">
                <a16:creationId xmlns:a16="http://schemas.microsoft.com/office/drawing/2014/main" id="{9B457E33-025D-0538-4291-E612B35DC3C6}"/>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B83AE8C0-0356-5DD4-D7F0-56E169D7AB83}"/>
              </a:ext>
            </a:extLst>
          </p:cNvPr>
          <p:cNvSpPr>
            <a:spLocks noGrp="1"/>
          </p:cNvSpPr>
          <p:nvPr>
            <p:ph type="sldNum" sz="quarter" idx="12"/>
          </p:nvPr>
        </p:nvSpPr>
        <p:spPr/>
        <p:txBody>
          <a:bodyPr/>
          <a:lstStyle/>
          <a:p>
            <a:fld id="{1450AE65-80BF-467E-8D94-24F8D9313383}" type="slidenum">
              <a:rPr lang="en-US" smtClean="0"/>
              <a:t>56</a:t>
            </a:fld>
            <a:endParaRPr lang="en-US" dirty="0"/>
          </a:p>
        </p:txBody>
      </p:sp>
    </p:spTree>
    <p:extLst>
      <p:ext uri="{BB962C8B-B14F-4D97-AF65-F5344CB8AC3E}">
        <p14:creationId xmlns:p14="http://schemas.microsoft.com/office/powerpoint/2010/main" val="97280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2BC0E-B620-4E68-53AC-F6A74B9E93A5}"/>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33C27A26-61AF-09C4-C6DF-4F281A964F65}"/>
              </a:ext>
            </a:extLst>
          </p:cNvPr>
          <p:cNvSpPr>
            <a:spLocks noGrp="1"/>
          </p:cNvSpPr>
          <p:nvPr>
            <p:ph sz="half" idx="1"/>
          </p:nvPr>
        </p:nvSpPr>
        <p:spPr>
          <a:xfrm>
            <a:off x="838199" y="1825625"/>
            <a:ext cx="9005595" cy="4351338"/>
          </a:xfrm>
        </p:spPr>
        <p:txBody>
          <a:bodyPr>
            <a:noAutofit/>
          </a:bodyPr>
          <a:lstStyle/>
          <a:p>
            <a:r>
              <a:rPr lang="en-US" sz="3200" dirty="0">
                <a:solidFill>
                  <a:srgbClr val="C00000"/>
                </a:solidFill>
              </a:rPr>
              <a:t>John Calvin</a:t>
            </a:r>
            <a:r>
              <a:rPr lang="en-US" sz="3200" dirty="0"/>
              <a:t>, born Jean Calvin (1509 – 1564) was a </a:t>
            </a:r>
            <a:r>
              <a:rPr lang="en-US" sz="3200" dirty="0">
                <a:solidFill>
                  <a:srgbClr val="C00000"/>
                </a:solidFill>
              </a:rPr>
              <a:t>French theologian</a:t>
            </a:r>
            <a:r>
              <a:rPr lang="en-US" sz="3200" dirty="0"/>
              <a:t>, </a:t>
            </a:r>
            <a:r>
              <a:rPr lang="en-US" sz="3200" i="1" dirty="0"/>
              <a:t>pastor</a:t>
            </a:r>
            <a:r>
              <a:rPr lang="en-US" sz="3200" dirty="0"/>
              <a:t>, and</a:t>
            </a:r>
            <a:r>
              <a:rPr lang="en-US" sz="3200" i="1" dirty="0"/>
              <a:t> leader </a:t>
            </a:r>
            <a:r>
              <a:rPr lang="en-US" sz="3200" dirty="0"/>
              <a:t>of the </a:t>
            </a:r>
            <a:r>
              <a:rPr lang="en-US" sz="3200" i="1" dirty="0"/>
              <a:t>reformation</a:t>
            </a:r>
            <a:r>
              <a:rPr lang="en-US" sz="3200" dirty="0"/>
              <a:t>. </a:t>
            </a:r>
          </a:p>
          <a:p>
            <a:r>
              <a:rPr lang="en-US" sz="3200" dirty="0">
                <a:solidFill>
                  <a:srgbClr val="C00000"/>
                </a:solidFill>
              </a:rPr>
              <a:t>Calvin</a:t>
            </a:r>
            <a:r>
              <a:rPr lang="en-US" sz="3200" dirty="0"/>
              <a:t> attended the </a:t>
            </a:r>
            <a:r>
              <a:rPr lang="en-US" sz="3200" dirty="0">
                <a:solidFill>
                  <a:srgbClr val="C00000"/>
                </a:solidFill>
              </a:rPr>
              <a:t>University of Paris </a:t>
            </a:r>
            <a:r>
              <a:rPr lang="en-US" sz="3200" dirty="0"/>
              <a:t>in 1523 to </a:t>
            </a:r>
            <a:r>
              <a:rPr lang="en-US" sz="3200" i="1" dirty="0"/>
              <a:t>prepare</a:t>
            </a:r>
            <a:r>
              <a:rPr lang="en-US" sz="3200" dirty="0"/>
              <a:t> for his </a:t>
            </a:r>
            <a:r>
              <a:rPr lang="en-US" sz="3200" dirty="0">
                <a:solidFill>
                  <a:srgbClr val="C00000"/>
                </a:solidFill>
              </a:rPr>
              <a:t>priesthood</a:t>
            </a:r>
            <a:r>
              <a:rPr lang="en-US" sz="3200" dirty="0"/>
              <a:t>. But then </a:t>
            </a:r>
            <a:r>
              <a:rPr lang="en-US" sz="3200" dirty="0">
                <a:solidFill>
                  <a:srgbClr val="C00000"/>
                </a:solidFill>
              </a:rPr>
              <a:t>Calvin’s father </a:t>
            </a:r>
            <a:r>
              <a:rPr lang="en-US" sz="3200" i="1" dirty="0"/>
              <a:t>changed his mind </a:t>
            </a:r>
            <a:r>
              <a:rPr lang="en-US" sz="3200" dirty="0"/>
              <a:t>and decided that his son would become a </a:t>
            </a:r>
            <a:r>
              <a:rPr lang="en-US" sz="3200" dirty="0">
                <a:solidFill>
                  <a:srgbClr val="C00000"/>
                </a:solidFill>
              </a:rPr>
              <a:t>lawyer</a:t>
            </a:r>
            <a:r>
              <a:rPr lang="en-US" sz="3200" dirty="0"/>
              <a:t>.</a:t>
            </a:r>
          </a:p>
          <a:p>
            <a:r>
              <a:rPr lang="en-US" sz="3200" dirty="0"/>
              <a:t>In 1528, </a:t>
            </a:r>
            <a:r>
              <a:rPr lang="en-US" sz="3200" dirty="0">
                <a:solidFill>
                  <a:srgbClr val="C00000"/>
                </a:solidFill>
              </a:rPr>
              <a:t>Calvin</a:t>
            </a:r>
            <a:r>
              <a:rPr lang="en-US" sz="3200" dirty="0"/>
              <a:t> moved to </a:t>
            </a:r>
            <a:r>
              <a:rPr lang="en-US" sz="3200" dirty="0">
                <a:solidFill>
                  <a:srgbClr val="C00000"/>
                </a:solidFill>
              </a:rPr>
              <a:t>Orleans</a:t>
            </a:r>
            <a:r>
              <a:rPr lang="en-US" sz="3200" dirty="0"/>
              <a:t>,</a:t>
            </a:r>
            <a:r>
              <a:rPr lang="en-US" sz="3200" dirty="0">
                <a:solidFill>
                  <a:srgbClr val="C00000"/>
                </a:solidFill>
              </a:rPr>
              <a:t> France</a:t>
            </a:r>
            <a:r>
              <a:rPr lang="en-US" sz="3200" dirty="0"/>
              <a:t>, to </a:t>
            </a:r>
            <a:r>
              <a:rPr lang="en-US" sz="3200" i="1" dirty="0"/>
              <a:t>study civil law</a:t>
            </a:r>
            <a:r>
              <a:rPr lang="en-US" sz="3200" dirty="0"/>
              <a:t>.</a:t>
            </a:r>
          </a:p>
        </p:txBody>
      </p:sp>
      <p:sp>
        <p:nvSpPr>
          <p:cNvPr id="8" name="Content Placeholder 7">
            <a:extLst>
              <a:ext uri="{FF2B5EF4-FFF2-40B4-BE49-F238E27FC236}">
                <a16:creationId xmlns:a16="http://schemas.microsoft.com/office/drawing/2014/main" id="{54040166-625E-A5F3-E415-B9C97679A5DE}"/>
              </a:ext>
            </a:extLst>
          </p:cNvPr>
          <p:cNvSpPr>
            <a:spLocks noGrp="1"/>
          </p:cNvSpPr>
          <p:nvPr>
            <p:ph sz="half" idx="2"/>
          </p:nvPr>
        </p:nvSpPr>
        <p:spPr>
          <a:xfrm>
            <a:off x="9526555" y="1825625"/>
            <a:ext cx="1827245" cy="4351338"/>
          </a:xfrm>
        </p:spPr>
        <p:txBody>
          <a:bodyPr>
            <a:normAutofit/>
          </a:bodyPr>
          <a:lstStyle/>
          <a:p>
            <a:pPr marL="0" indent="0">
              <a:buNone/>
            </a:pPr>
            <a:endParaRPr lang="en-US" dirty="0"/>
          </a:p>
        </p:txBody>
      </p:sp>
      <p:sp>
        <p:nvSpPr>
          <p:cNvPr id="4" name="Footer Placeholder 3">
            <a:extLst>
              <a:ext uri="{FF2B5EF4-FFF2-40B4-BE49-F238E27FC236}">
                <a16:creationId xmlns:a16="http://schemas.microsoft.com/office/drawing/2014/main" id="{01943392-D403-BB6E-AC57-C195E11C5726}"/>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1C8F6BEA-586F-8944-F5D9-42C075B96F67}"/>
              </a:ext>
            </a:extLst>
          </p:cNvPr>
          <p:cNvSpPr>
            <a:spLocks noGrp="1"/>
          </p:cNvSpPr>
          <p:nvPr>
            <p:ph type="sldNum" sz="quarter" idx="12"/>
          </p:nvPr>
        </p:nvSpPr>
        <p:spPr/>
        <p:txBody>
          <a:bodyPr/>
          <a:lstStyle/>
          <a:p>
            <a:fld id="{1450AE65-80BF-467E-8D94-24F8D9313383}" type="slidenum">
              <a:rPr lang="en-US" smtClean="0"/>
              <a:t>57</a:t>
            </a:fld>
            <a:endParaRPr lang="en-US"/>
          </a:p>
        </p:txBody>
      </p:sp>
      <p:pic>
        <p:nvPicPr>
          <p:cNvPr id="7" name="Picture 6">
            <a:extLst>
              <a:ext uri="{FF2B5EF4-FFF2-40B4-BE49-F238E27FC236}">
                <a16:creationId xmlns:a16="http://schemas.microsoft.com/office/drawing/2014/main" id="{A2068641-138F-1390-BDEC-D5D036ADED6A}"/>
              </a:ext>
            </a:extLst>
          </p:cNvPr>
          <p:cNvPicPr>
            <a:picLocks noChangeAspect="1"/>
          </p:cNvPicPr>
          <p:nvPr/>
        </p:nvPicPr>
        <p:blipFill>
          <a:blip r:embed="rId3"/>
          <a:stretch>
            <a:fillRect/>
          </a:stretch>
        </p:blipFill>
        <p:spPr>
          <a:xfrm>
            <a:off x="9561423" y="1825625"/>
            <a:ext cx="2074749" cy="2074749"/>
          </a:xfrm>
          <a:prstGeom prst="rect">
            <a:avLst/>
          </a:prstGeom>
        </p:spPr>
      </p:pic>
    </p:spTree>
    <p:extLst>
      <p:ext uri="{BB962C8B-B14F-4D97-AF65-F5344CB8AC3E}">
        <p14:creationId xmlns:p14="http://schemas.microsoft.com/office/powerpoint/2010/main" val="30482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3A6C253-FD94-FA63-E626-FBF3CD093BBB}"/>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Reformers of the Western Church, i.e. Roman Catholic Church</a:t>
            </a:r>
            <a:endParaRPr lang="en-US" dirty="0"/>
          </a:p>
        </p:txBody>
      </p:sp>
      <p:sp>
        <p:nvSpPr>
          <p:cNvPr id="11" name="Content Placeholder 10">
            <a:extLst>
              <a:ext uri="{FF2B5EF4-FFF2-40B4-BE49-F238E27FC236}">
                <a16:creationId xmlns:a16="http://schemas.microsoft.com/office/drawing/2014/main" id="{6459D043-AD9F-D44A-620C-16E697CA4D76}"/>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His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teachings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works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chiefly 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Institutes of Christian Religion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played a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significant role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during the</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reformation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still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influences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many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Christians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During his studies,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Calvin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became exposed to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Renaissance Humanism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movement that sought to reform 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Church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through a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study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of 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Bible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in its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original language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dirty="0">
                <a:solidFill>
                  <a:srgbClr val="C00000"/>
                </a:solidFill>
                <a:latin typeface="Calibri" panose="020F0502020204030204"/>
              </a:rPr>
              <a:t>Humanism</a:t>
            </a:r>
            <a:r>
              <a:rPr lang="en-US" sz="3200" dirty="0">
                <a:solidFill>
                  <a:prstClr val="black"/>
                </a:solidFill>
                <a:latin typeface="Calibri" panose="020F0502020204030204"/>
              </a:rPr>
              <a:t> thus was against </a:t>
            </a:r>
            <a:r>
              <a:rPr lang="en-US" sz="3200" dirty="0">
                <a:solidFill>
                  <a:srgbClr val="C00000"/>
                </a:solidFill>
                <a:latin typeface="Calibri" panose="020F0502020204030204"/>
              </a:rPr>
              <a:t>Rome</a:t>
            </a:r>
            <a:r>
              <a:rPr lang="en-US" sz="3200" dirty="0">
                <a:solidFill>
                  <a:prstClr val="black"/>
                </a:solidFill>
                <a:latin typeface="Calibri" panose="020F0502020204030204"/>
              </a:rPr>
              <a:t> by </a:t>
            </a:r>
            <a:r>
              <a:rPr lang="en-US" sz="3200" i="1" dirty="0">
                <a:solidFill>
                  <a:prstClr val="black"/>
                </a:solidFill>
                <a:latin typeface="Calibri" panose="020F0502020204030204"/>
              </a:rPr>
              <a:t>opposing the use </a:t>
            </a:r>
            <a:r>
              <a:rPr lang="en-US" sz="3200" dirty="0">
                <a:solidFill>
                  <a:prstClr val="black"/>
                </a:solidFill>
                <a:latin typeface="Calibri" panose="020F0502020204030204"/>
              </a:rPr>
              <a:t>of </a:t>
            </a:r>
            <a:r>
              <a:rPr lang="en-US" sz="3200" dirty="0">
                <a:solidFill>
                  <a:srgbClr val="C00000"/>
                </a:solidFill>
                <a:latin typeface="Calibri" panose="020F0502020204030204"/>
              </a:rPr>
              <a:t>Latin</a:t>
            </a:r>
            <a:r>
              <a:rPr lang="en-US" sz="3200" dirty="0">
                <a:solidFill>
                  <a:prstClr val="black"/>
                </a:solidFill>
                <a:latin typeface="Calibri" panose="020F0502020204030204"/>
              </a:rPr>
              <a:t> in all things.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5" name="Footer Placeholder 4">
            <a:extLst>
              <a:ext uri="{FF2B5EF4-FFF2-40B4-BE49-F238E27FC236}">
                <a16:creationId xmlns:a16="http://schemas.microsoft.com/office/drawing/2014/main" id="{FABE1E9D-7EBB-FBDF-59EA-0273E751F4F9}"/>
              </a:ext>
            </a:extLst>
          </p:cNvPr>
          <p:cNvSpPr>
            <a:spLocks noGrp="1"/>
          </p:cNvSpPr>
          <p:nvPr>
            <p:ph type="ftr" sz="quarter" idx="11"/>
          </p:nvPr>
        </p:nvSpPr>
        <p:spPr/>
        <p:txBody>
          <a:bodyPr/>
          <a:lstStyle/>
          <a:p>
            <a:r>
              <a:rPr lang="en-US"/>
              <a:t>(c) 2025 CMS</a:t>
            </a:r>
          </a:p>
        </p:txBody>
      </p:sp>
      <p:sp>
        <p:nvSpPr>
          <p:cNvPr id="6" name="Slide Number Placeholder 5">
            <a:extLst>
              <a:ext uri="{FF2B5EF4-FFF2-40B4-BE49-F238E27FC236}">
                <a16:creationId xmlns:a16="http://schemas.microsoft.com/office/drawing/2014/main" id="{25E3E871-FC32-B98B-5561-DF7F2375C5A8}"/>
              </a:ext>
            </a:extLst>
          </p:cNvPr>
          <p:cNvSpPr>
            <a:spLocks noGrp="1"/>
          </p:cNvSpPr>
          <p:nvPr>
            <p:ph type="sldNum" sz="quarter" idx="12"/>
          </p:nvPr>
        </p:nvSpPr>
        <p:spPr/>
        <p:txBody>
          <a:bodyPr/>
          <a:lstStyle/>
          <a:p>
            <a:fld id="{1450AE65-80BF-467E-8D94-24F8D9313383}" type="slidenum">
              <a:rPr lang="en-US" smtClean="0"/>
              <a:pPr/>
              <a:t>58</a:t>
            </a:fld>
            <a:endParaRPr lang="en-US" dirty="0"/>
          </a:p>
        </p:txBody>
      </p:sp>
    </p:spTree>
    <p:extLst>
      <p:ext uri="{BB962C8B-B14F-4D97-AF65-F5344CB8AC3E}">
        <p14:creationId xmlns:p14="http://schemas.microsoft.com/office/powerpoint/2010/main" val="155820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D8E43-4E79-1FFE-6BA8-CCBBB05955D1}"/>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FB0E10DF-1742-DB95-C82A-2813D9FE39D9}"/>
              </a:ext>
            </a:extLst>
          </p:cNvPr>
          <p:cNvSpPr>
            <a:spLocks noGrp="1"/>
          </p:cNvSpPr>
          <p:nvPr>
            <p:ph idx="1"/>
          </p:nvPr>
        </p:nvSpPr>
        <p:spPr/>
        <p:txBody>
          <a:bodyPr>
            <a:noAutofit/>
          </a:bodyPr>
          <a:lstStyle/>
          <a:p>
            <a:r>
              <a:rPr lang="en-US" sz="3200" dirty="0">
                <a:solidFill>
                  <a:srgbClr val="C00000"/>
                </a:solidFill>
              </a:rPr>
              <a:t>Humanism in the Renaissance </a:t>
            </a:r>
            <a:r>
              <a:rPr lang="en-US" sz="3200" dirty="0"/>
              <a:t>sought </a:t>
            </a:r>
            <a:r>
              <a:rPr lang="en-US" sz="3200" i="1" dirty="0"/>
              <a:t>to place </a:t>
            </a:r>
            <a:r>
              <a:rPr lang="en-US" sz="3200" dirty="0">
                <a:solidFill>
                  <a:srgbClr val="C00000"/>
                </a:solidFill>
              </a:rPr>
              <a:t>humans</a:t>
            </a:r>
            <a:r>
              <a:rPr lang="en-US" sz="3200" dirty="0"/>
              <a:t> at the center of intellectual pursuits and included the application of </a:t>
            </a:r>
            <a:r>
              <a:rPr lang="en-US" sz="3200" i="1" dirty="0"/>
              <a:t>logical reasoning</a:t>
            </a:r>
            <a:r>
              <a:rPr lang="en-US" sz="3200" dirty="0"/>
              <a:t>.</a:t>
            </a:r>
          </a:p>
          <a:p>
            <a:r>
              <a:rPr lang="en-US" sz="3200" dirty="0"/>
              <a:t>By 1532, </a:t>
            </a:r>
            <a:r>
              <a:rPr lang="en-US" sz="3200" dirty="0">
                <a:solidFill>
                  <a:srgbClr val="C00000"/>
                </a:solidFill>
              </a:rPr>
              <a:t>Calvin</a:t>
            </a:r>
            <a:r>
              <a:rPr lang="en-US" sz="3200" dirty="0"/>
              <a:t> finished his studies and published his first book, which was a </a:t>
            </a:r>
            <a:r>
              <a:rPr lang="en-US" sz="3200" i="1" dirty="0"/>
              <a:t>commentary</a:t>
            </a:r>
            <a:r>
              <a:rPr lang="en-US" sz="3200" dirty="0"/>
              <a:t> on </a:t>
            </a:r>
            <a:r>
              <a:rPr lang="en-US" sz="3200" dirty="0">
                <a:solidFill>
                  <a:srgbClr val="C00000"/>
                </a:solidFill>
              </a:rPr>
              <a:t>Seneca’s </a:t>
            </a:r>
            <a:r>
              <a:rPr lang="en-US" sz="3200" dirty="0" err="1">
                <a:solidFill>
                  <a:srgbClr val="C00000"/>
                </a:solidFill>
              </a:rPr>
              <a:t>DeClementia</a:t>
            </a:r>
            <a:r>
              <a:rPr lang="en-US" sz="3200" dirty="0"/>
              <a:t>.</a:t>
            </a:r>
          </a:p>
          <a:p>
            <a:r>
              <a:rPr lang="en-US" sz="3200" dirty="0"/>
              <a:t>His second book, </a:t>
            </a:r>
            <a:r>
              <a:rPr lang="en-US" sz="3200" dirty="0">
                <a:solidFill>
                  <a:srgbClr val="C00000"/>
                </a:solidFill>
              </a:rPr>
              <a:t>The Institutes</a:t>
            </a:r>
            <a:r>
              <a:rPr lang="en-US" sz="3200" dirty="0"/>
              <a:t>, a </a:t>
            </a:r>
            <a:r>
              <a:rPr lang="en-US" sz="3200" i="1" dirty="0"/>
              <a:t>theological defense </a:t>
            </a:r>
            <a:r>
              <a:rPr lang="en-US" sz="3200" dirty="0"/>
              <a:t>of the </a:t>
            </a:r>
            <a:r>
              <a:rPr lang="en-US" sz="3200" i="1" dirty="0"/>
              <a:t>reformation</a:t>
            </a:r>
            <a:r>
              <a:rPr lang="en-US" sz="3200" dirty="0"/>
              <a:t>, was published in 1536.</a:t>
            </a:r>
          </a:p>
          <a:p>
            <a:r>
              <a:rPr lang="en-US" sz="3200" dirty="0"/>
              <a:t>He was </a:t>
            </a:r>
            <a:r>
              <a:rPr lang="en-US" sz="3200" i="1" dirty="0"/>
              <a:t>forced to leave </a:t>
            </a:r>
            <a:r>
              <a:rPr lang="en-US" sz="3200" dirty="0">
                <a:solidFill>
                  <a:srgbClr val="C00000"/>
                </a:solidFill>
              </a:rPr>
              <a:t>France</a:t>
            </a:r>
            <a:r>
              <a:rPr lang="en-US" sz="3200" dirty="0"/>
              <a:t> and settled in </a:t>
            </a:r>
            <a:r>
              <a:rPr lang="en-US" sz="3200" dirty="0">
                <a:solidFill>
                  <a:srgbClr val="C00000"/>
                </a:solidFill>
              </a:rPr>
              <a:t>Geneva</a:t>
            </a:r>
            <a:r>
              <a:rPr lang="en-US" sz="3200" dirty="0"/>
              <a:t> where he began </a:t>
            </a:r>
            <a:r>
              <a:rPr lang="en-US" sz="3200" i="1" dirty="0"/>
              <a:t>teaching</a:t>
            </a:r>
            <a:r>
              <a:rPr lang="en-US" sz="3200" dirty="0"/>
              <a:t> and </a:t>
            </a:r>
            <a:r>
              <a:rPr lang="en-US" sz="3200" i="1" dirty="0"/>
              <a:t>preaching</a:t>
            </a:r>
            <a:r>
              <a:rPr lang="en-US" sz="3200" dirty="0"/>
              <a:t> (without credentials).</a:t>
            </a:r>
          </a:p>
        </p:txBody>
      </p:sp>
      <p:sp>
        <p:nvSpPr>
          <p:cNvPr id="4" name="Footer Placeholder 3">
            <a:extLst>
              <a:ext uri="{FF2B5EF4-FFF2-40B4-BE49-F238E27FC236}">
                <a16:creationId xmlns:a16="http://schemas.microsoft.com/office/drawing/2014/main" id="{07B51F71-AAB1-0E1E-7684-5BE67779AF11}"/>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0F7008E9-C10A-1111-237C-A0A4C0480976}"/>
              </a:ext>
            </a:extLst>
          </p:cNvPr>
          <p:cNvSpPr>
            <a:spLocks noGrp="1"/>
          </p:cNvSpPr>
          <p:nvPr>
            <p:ph type="sldNum" sz="quarter" idx="12"/>
          </p:nvPr>
        </p:nvSpPr>
        <p:spPr/>
        <p:txBody>
          <a:bodyPr/>
          <a:lstStyle/>
          <a:p>
            <a:fld id="{1450AE65-80BF-467E-8D94-24F8D9313383}" type="slidenum">
              <a:rPr lang="en-US" smtClean="0"/>
              <a:t>59</a:t>
            </a:fld>
            <a:endParaRPr lang="en-US"/>
          </a:p>
        </p:txBody>
      </p:sp>
    </p:spTree>
    <p:extLst>
      <p:ext uri="{BB962C8B-B14F-4D97-AF65-F5344CB8AC3E}">
        <p14:creationId xmlns:p14="http://schemas.microsoft.com/office/powerpoint/2010/main" val="218710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4ED1-22B0-A9D8-E03A-55DF3852BC8B}"/>
              </a:ext>
            </a:extLst>
          </p:cNvPr>
          <p:cNvSpPr>
            <a:spLocks noGrp="1"/>
          </p:cNvSpPr>
          <p:nvPr>
            <p:ph type="title"/>
          </p:nvPr>
        </p:nvSpPr>
        <p:spPr/>
        <p:txBody>
          <a:bodyPr/>
          <a:lstStyle/>
          <a:p>
            <a:r>
              <a:rPr lang="en-US" b="1" dirty="0">
                <a:latin typeface="Aptos Display" panose="020B0004020202020204" pitchFamily="34" charset="0"/>
              </a:rPr>
              <a:t>Chronology of the Christian Church</a:t>
            </a:r>
          </a:p>
        </p:txBody>
      </p:sp>
      <p:sp>
        <p:nvSpPr>
          <p:cNvPr id="3" name="Content Placeholder 2">
            <a:extLst>
              <a:ext uri="{FF2B5EF4-FFF2-40B4-BE49-F238E27FC236}">
                <a16:creationId xmlns:a16="http://schemas.microsoft.com/office/drawing/2014/main" id="{69C3C8B5-71D1-DD16-2A5C-118C324BC575}"/>
              </a:ext>
            </a:extLst>
          </p:cNvPr>
          <p:cNvSpPr>
            <a:spLocks noGrp="1"/>
          </p:cNvSpPr>
          <p:nvPr>
            <p:ph idx="1"/>
          </p:nvPr>
        </p:nvSpPr>
        <p:spPr>
          <a:xfrm>
            <a:off x="838200" y="1825624"/>
            <a:ext cx="10515600" cy="4530725"/>
          </a:xfrm>
        </p:spPr>
        <p:txBody>
          <a:bodyPr>
            <a:normAutofit/>
          </a:bodyPr>
          <a:lstStyle/>
          <a:p>
            <a:r>
              <a:rPr lang="en-US" sz="3200" dirty="0"/>
              <a:t>Five centers of Christian activity </a:t>
            </a:r>
            <a:r>
              <a:rPr lang="en-US" sz="3200" i="1" dirty="0"/>
              <a:t>evolved</a:t>
            </a:r>
            <a:r>
              <a:rPr lang="en-US" sz="3200" dirty="0"/>
              <a:t>; </a:t>
            </a:r>
            <a:r>
              <a:rPr lang="en-US" sz="3200" dirty="0">
                <a:solidFill>
                  <a:srgbClr val="C00000"/>
                </a:solidFill>
              </a:rPr>
              <a:t>Constantinople</a:t>
            </a:r>
            <a:r>
              <a:rPr lang="en-US" sz="3200" dirty="0"/>
              <a:t>, </a:t>
            </a:r>
            <a:r>
              <a:rPr lang="en-US" sz="3200" dirty="0">
                <a:solidFill>
                  <a:srgbClr val="C00000"/>
                </a:solidFill>
              </a:rPr>
              <a:t>Antioch</a:t>
            </a:r>
            <a:r>
              <a:rPr lang="en-US" sz="3200" dirty="0"/>
              <a:t>, </a:t>
            </a:r>
            <a:r>
              <a:rPr lang="en-US" sz="3200" dirty="0">
                <a:solidFill>
                  <a:srgbClr val="C00000"/>
                </a:solidFill>
              </a:rPr>
              <a:t>Jerusalem</a:t>
            </a:r>
            <a:r>
              <a:rPr lang="en-US" sz="3200" dirty="0"/>
              <a:t>, </a:t>
            </a:r>
            <a:r>
              <a:rPr lang="en-US" sz="3200" dirty="0">
                <a:solidFill>
                  <a:srgbClr val="C00000"/>
                </a:solidFill>
              </a:rPr>
              <a:t>Alexandria</a:t>
            </a:r>
            <a:r>
              <a:rPr lang="en-US" sz="3200" dirty="0"/>
              <a:t>, and </a:t>
            </a:r>
            <a:r>
              <a:rPr lang="en-US" sz="3200" dirty="0">
                <a:solidFill>
                  <a:srgbClr val="C00000"/>
                </a:solidFill>
              </a:rPr>
              <a:t>Rome</a:t>
            </a:r>
            <a:r>
              <a:rPr lang="en-US" sz="3200" dirty="0"/>
              <a:t>; with the latter four leaders known as </a:t>
            </a:r>
            <a:r>
              <a:rPr lang="en-US" sz="3200" dirty="0">
                <a:solidFill>
                  <a:srgbClr val="C00000"/>
                </a:solidFill>
              </a:rPr>
              <a:t>Metropolitans</a:t>
            </a:r>
            <a:r>
              <a:rPr lang="en-US" sz="3200" dirty="0"/>
              <a:t>. </a:t>
            </a:r>
          </a:p>
          <a:p>
            <a:r>
              <a:rPr lang="en-US" sz="3200" dirty="0"/>
              <a:t>Leadership was </a:t>
            </a:r>
            <a:r>
              <a:rPr lang="en-US" sz="3200" i="1" dirty="0"/>
              <a:t>elected </a:t>
            </a:r>
            <a:r>
              <a:rPr lang="en-US" sz="3200" dirty="0"/>
              <a:t>by what became known as the</a:t>
            </a:r>
            <a:r>
              <a:rPr lang="en-US" sz="3200" dirty="0">
                <a:solidFill>
                  <a:srgbClr val="C00000"/>
                </a:solidFill>
              </a:rPr>
              <a:t> laity</a:t>
            </a:r>
            <a:r>
              <a:rPr lang="en-US" sz="3200" dirty="0"/>
              <a:t>.</a:t>
            </a:r>
          </a:p>
          <a:p>
            <a:r>
              <a:rPr lang="en-US" sz="3200" dirty="0"/>
              <a:t>Important matters of church government and theology were </a:t>
            </a:r>
            <a:r>
              <a:rPr lang="en-US" sz="3200" i="1" dirty="0"/>
              <a:t>addressed</a:t>
            </a:r>
            <a:r>
              <a:rPr lang="en-US" sz="3200" dirty="0"/>
              <a:t> at </a:t>
            </a:r>
            <a:r>
              <a:rPr lang="en-US" sz="3200" dirty="0">
                <a:solidFill>
                  <a:srgbClr val="C00000"/>
                </a:solidFill>
              </a:rPr>
              <a:t>Church Councils </a:t>
            </a:r>
            <a:r>
              <a:rPr lang="en-US" sz="3200" dirty="0"/>
              <a:t>held about every 100 years.</a:t>
            </a:r>
          </a:p>
          <a:p>
            <a:r>
              <a:rPr lang="en-US" sz="3200" dirty="0"/>
              <a:t>The first </a:t>
            </a:r>
            <a:r>
              <a:rPr lang="en-US" sz="3200" dirty="0">
                <a:solidFill>
                  <a:srgbClr val="C00000"/>
                </a:solidFill>
              </a:rPr>
              <a:t>creed</a:t>
            </a:r>
            <a:r>
              <a:rPr lang="en-US" sz="3200" dirty="0"/>
              <a:t> of the </a:t>
            </a:r>
            <a:r>
              <a:rPr lang="en-US" sz="3200" dirty="0">
                <a:solidFill>
                  <a:srgbClr val="C00000"/>
                </a:solidFill>
              </a:rPr>
              <a:t>Christian Church </a:t>
            </a:r>
            <a:r>
              <a:rPr lang="en-US" sz="3200" dirty="0"/>
              <a:t>was the </a:t>
            </a:r>
            <a:r>
              <a:rPr lang="en-US" sz="3200" dirty="0">
                <a:solidFill>
                  <a:srgbClr val="C00000"/>
                </a:solidFill>
              </a:rPr>
              <a:t>Apostles’ Creed</a:t>
            </a:r>
            <a:r>
              <a:rPr lang="en-US" sz="3200" dirty="0"/>
              <a:t>, which is evidently an </a:t>
            </a:r>
            <a:r>
              <a:rPr lang="en-US" sz="3200" i="1" dirty="0"/>
              <a:t>elaboration</a:t>
            </a:r>
            <a:r>
              <a:rPr lang="en-US" sz="3200" dirty="0"/>
              <a:t> of a “rule of faith” in use in </a:t>
            </a:r>
            <a:r>
              <a:rPr lang="en-US" sz="3200" dirty="0">
                <a:solidFill>
                  <a:srgbClr val="C00000"/>
                </a:solidFill>
              </a:rPr>
              <a:t>Rome</a:t>
            </a:r>
            <a:r>
              <a:rPr lang="en-US" sz="3200" dirty="0"/>
              <a:t> around 150 AD.</a:t>
            </a:r>
          </a:p>
          <a:p>
            <a:endParaRPr lang="en-US" sz="3200" dirty="0"/>
          </a:p>
        </p:txBody>
      </p:sp>
      <p:sp>
        <p:nvSpPr>
          <p:cNvPr id="4" name="Footer Placeholder 3">
            <a:extLst>
              <a:ext uri="{FF2B5EF4-FFF2-40B4-BE49-F238E27FC236}">
                <a16:creationId xmlns:a16="http://schemas.microsoft.com/office/drawing/2014/main" id="{29A856EE-E2D5-9ED2-7BAD-A0A7C1161D7D}"/>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06E34577-20BD-9EC3-C155-4EE7FEB1FD65}"/>
              </a:ext>
            </a:extLst>
          </p:cNvPr>
          <p:cNvSpPr>
            <a:spLocks noGrp="1"/>
          </p:cNvSpPr>
          <p:nvPr>
            <p:ph type="sldNum" sz="quarter" idx="12"/>
          </p:nvPr>
        </p:nvSpPr>
        <p:spPr/>
        <p:txBody>
          <a:bodyPr/>
          <a:lstStyle/>
          <a:p>
            <a:fld id="{1450AE65-80BF-467E-8D94-24F8D9313383}" type="slidenum">
              <a:rPr lang="en-US" sz="1600" smtClean="0"/>
              <a:t>6</a:t>
            </a:fld>
            <a:endParaRPr lang="en-US" sz="1600" dirty="0"/>
          </a:p>
        </p:txBody>
      </p:sp>
    </p:spTree>
    <p:extLst>
      <p:ext uri="{BB962C8B-B14F-4D97-AF65-F5344CB8AC3E}">
        <p14:creationId xmlns:p14="http://schemas.microsoft.com/office/powerpoint/2010/main" val="377886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A943-D715-CBEC-54BC-DEBD9AC64666}"/>
              </a:ext>
            </a:extLst>
          </p:cNvPr>
          <p:cNvSpPr>
            <a:spLocks noGrp="1"/>
          </p:cNvSpPr>
          <p:nvPr>
            <p:ph type="title"/>
          </p:nvPr>
        </p:nvSpPr>
        <p:spPr/>
        <p:txBody>
          <a:bodyPr/>
          <a:lstStyle/>
          <a:p>
            <a:r>
              <a:rPr lang="en-US" b="1" dirty="0"/>
              <a:t>The Reformers of the Western Church, i.e. Roman Catholic Church</a:t>
            </a:r>
          </a:p>
        </p:txBody>
      </p:sp>
      <p:sp>
        <p:nvSpPr>
          <p:cNvPr id="3" name="Content Placeholder 2">
            <a:extLst>
              <a:ext uri="{FF2B5EF4-FFF2-40B4-BE49-F238E27FC236}">
                <a16:creationId xmlns:a16="http://schemas.microsoft.com/office/drawing/2014/main" id="{65B6F48C-3B48-2945-0BBF-981DAEB8FC63}"/>
              </a:ext>
            </a:extLst>
          </p:cNvPr>
          <p:cNvSpPr>
            <a:spLocks noGrp="1"/>
          </p:cNvSpPr>
          <p:nvPr>
            <p:ph idx="1"/>
          </p:nvPr>
        </p:nvSpPr>
        <p:spPr>
          <a:xfrm>
            <a:off x="838200" y="1825625"/>
            <a:ext cx="10515600" cy="4667250"/>
          </a:xfrm>
        </p:spPr>
        <p:txBody>
          <a:bodyPr>
            <a:noAutofit/>
          </a:bodyPr>
          <a:lstStyle/>
          <a:p>
            <a:r>
              <a:rPr lang="en-US" sz="3200" dirty="0"/>
              <a:t>Along with </a:t>
            </a:r>
            <a:r>
              <a:rPr lang="en-US" sz="3200" dirty="0">
                <a:solidFill>
                  <a:srgbClr val="C00000"/>
                </a:solidFill>
              </a:rPr>
              <a:t>William Farel</a:t>
            </a:r>
            <a:r>
              <a:rPr lang="en-US" sz="3200" dirty="0"/>
              <a:t>, they began </a:t>
            </a:r>
            <a:r>
              <a:rPr lang="en-US" sz="3200" i="1" dirty="0"/>
              <a:t>making changes that were not universally popular </a:t>
            </a:r>
            <a:r>
              <a:rPr lang="en-US" sz="3200" dirty="0"/>
              <a:t>in the </a:t>
            </a:r>
            <a:r>
              <a:rPr lang="en-US" sz="3200" dirty="0">
                <a:solidFill>
                  <a:srgbClr val="C00000"/>
                </a:solidFill>
              </a:rPr>
              <a:t>local church</a:t>
            </a:r>
            <a:r>
              <a:rPr lang="en-US" sz="3200" dirty="0"/>
              <a:t>. </a:t>
            </a:r>
          </a:p>
          <a:p>
            <a:r>
              <a:rPr lang="en-US" sz="3200" dirty="0"/>
              <a:t>In 1538, both were </a:t>
            </a:r>
            <a:r>
              <a:rPr lang="en-US" sz="3200" i="1" dirty="0"/>
              <a:t>removed</a:t>
            </a:r>
            <a:r>
              <a:rPr lang="en-US" sz="3200" dirty="0"/>
              <a:t> from </a:t>
            </a:r>
            <a:r>
              <a:rPr lang="en-US" sz="3200" dirty="0">
                <a:solidFill>
                  <a:srgbClr val="C00000"/>
                </a:solidFill>
              </a:rPr>
              <a:t>Geneva</a:t>
            </a:r>
            <a:r>
              <a:rPr lang="en-US" sz="3200" dirty="0"/>
              <a:t>, with </a:t>
            </a:r>
            <a:r>
              <a:rPr lang="en-US" sz="3200" dirty="0">
                <a:solidFill>
                  <a:srgbClr val="C00000"/>
                </a:solidFill>
              </a:rPr>
              <a:t>Calvin</a:t>
            </a:r>
            <a:r>
              <a:rPr lang="en-US" sz="3200" dirty="0"/>
              <a:t> settling in </a:t>
            </a:r>
            <a:r>
              <a:rPr lang="en-US" sz="3200" dirty="0">
                <a:solidFill>
                  <a:srgbClr val="C00000"/>
                </a:solidFill>
              </a:rPr>
              <a:t>Strasbourg, France</a:t>
            </a:r>
            <a:r>
              <a:rPr lang="en-US" sz="3200" dirty="0"/>
              <a:t>, where he continued to </a:t>
            </a:r>
            <a:r>
              <a:rPr lang="en-US" sz="3200" i="1" dirty="0"/>
              <a:t>teach</a:t>
            </a:r>
            <a:r>
              <a:rPr lang="en-US" sz="3200" dirty="0"/>
              <a:t> and </a:t>
            </a:r>
            <a:r>
              <a:rPr lang="en-US" sz="3200" i="1" dirty="0"/>
              <a:t>preach</a:t>
            </a:r>
            <a:r>
              <a:rPr lang="en-US" sz="3200" dirty="0"/>
              <a:t>.</a:t>
            </a:r>
          </a:p>
          <a:p>
            <a:r>
              <a:rPr lang="en-US" sz="3200" dirty="0"/>
              <a:t>In 1541, the </a:t>
            </a:r>
            <a:r>
              <a:rPr lang="en-US" sz="3200" dirty="0">
                <a:solidFill>
                  <a:srgbClr val="C00000"/>
                </a:solidFill>
              </a:rPr>
              <a:t>city of Geneva </a:t>
            </a:r>
            <a:r>
              <a:rPr lang="en-US" sz="3200" dirty="0"/>
              <a:t>invited him to return, spending the </a:t>
            </a:r>
            <a:r>
              <a:rPr lang="en-US" sz="3200" i="1" dirty="0"/>
              <a:t>remainder of his life </a:t>
            </a:r>
            <a:r>
              <a:rPr lang="en-US" sz="3200" dirty="0"/>
              <a:t>there and </a:t>
            </a:r>
            <a:r>
              <a:rPr lang="en-US" sz="3200" i="1" dirty="0"/>
              <a:t>overworked himself </a:t>
            </a:r>
            <a:r>
              <a:rPr lang="en-US" sz="3200" dirty="0"/>
              <a:t>with </a:t>
            </a:r>
            <a:r>
              <a:rPr lang="en-US" sz="3200" i="1" dirty="0"/>
              <a:t>preaching</a:t>
            </a:r>
            <a:r>
              <a:rPr lang="en-US" sz="3200" dirty="0"/>
              <a:t>, </a:t>
            </a:r>
            <a:r>
              <a:rPr lang="en-US" sz="3200" i="1" dirty="0"/>
              <a:t>teaching</a:t>
            </a:r>
            <a:r>
              <a:rPr lang="en-US" sz="3200" dirty="0"/>
              <a:t>, and </a:t>
            </a:r>
            <a:r>
              <a:rPr lang="en-US" sz="3200" i="1" dirty="0"/>
              <a:t>writing</a:t>
            </a:r>
            <a:r>
              <a:rPr lang="en-US" sz="3200" dirty="0"/>
              <a:t>. When people urged him to rest, he replied, “What? Would you have the Lord find me idle when He comes?”</a:t>
            </a:r>
          </a:p>
        </p:txBody>
      </p:sp>
      <p:sp>
        <p:nvSpPr>
          <p:cNvPr id="4" name="Footer Placeholder 3">
            <a:extLst>
              <a:ext uri="{FF2B5EF4-FFF2-40B4-BE49-F238E27FC236}">
                <a16:creationId xmlns:a16="http://schemas.microsoft.com/office/drawing/2014/main" id="{ED128A2B-73BF-1EF2-670D-3EEE84A70485}"/>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E3B9229D-B143-C7D5-6CFD-91DB729221B2}"/>
              </a:ext>
            </a:extLst>
          </p:cNvPr>
          <p:cNvSpPr>
            <a:spLocks noGrp="1"/>
          </p:cNvSpPr>
          <p:nvPr>
            <p:ph type="sldNum" sz="quarter" idx="12"/>
          </p:nvPr>
        </p:nvSpPr>
        <p:spPr/>
        <p:txBody>
          <a:bodyPr/>
          <a:lstStyle/>
          <a:p>
            <a:fld id="{1450AE65-80BF-467E-8D94-24F8D9313383}" type="slidenum">
              <a:rPr lang="en-US" smtClean="0"/>
              <a:t>60</a:t>
            </a:fld>
            <a:endParaRPr lang="en-US"/>
          </a:p>
        </p:txBody>
      </p:sp>
    </p:spTree>
    <p:extLst>
      <p:ext uri="{BB962C8B-B14F-4D97-AF65-F5344CB8AC3E}">
        <p14:creationId xmlns:p14="http://schemas.microsoft.com/office/powerpoint/2010/main" val="119906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B8B67-B0CA-BD2C-BEE8-6042B2AA51FC}"/>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Reformers of the Western Church, i.e. Roman Catholic Church</a:t>
            </a:r>
            <a:endParaRPr lang="en-US" dirty="0"/>
          </a:p>
        </p:txBody>
      </p:sp>
      <p:sp>
        <p:nvSpPr>
          <p:cNvPr id="3" name="Content Placeholder 2">
            <a:extLst>
              <a:ext uri="{FF2B5EF4-FFF2-40B4-BE49-F238E27FC236}">
                <a16:creationId xmlns:a16="http://schemas.microsoft.com/office/drawing/2014/main" id="{843774BE-81D8-4693-4888-DD1E478A76BD}"/>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opined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that the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Catholic Church w</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as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too corrupt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to be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reformed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So, he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started over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from scratch to start a new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theology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denomination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His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most quoted theory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was that of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Predestination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whereby it is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already decided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by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God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if when you die your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soul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will go to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heaven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hell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(Not Scriptural)</a:t>
            </a:r>
          </a:p>
          <a:p>
            <a:endParaRPr lang="en-US" dirty="0"/>
          </a:p>
        </p:txBody>
      </p:sp>
      <p:sp>
        <p:nvSpPr>
          <p:cNvPr id="4" name="Footer Placeholder 3">
            <a:extLst>
              <a:ext uri="{FF2B5EF4-FFF2-40B4-BE49-F238E27FC236}">
                <a16:creationId xmlns:a16="http://schemas.microsoft.com/office/drawing/2014/main" id="{1A500B00-23F9-67DB-9E46-4708FF06FE21}"/>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DF8C1452-96C8-2311-815A-52DB8A9B1F2E}"/>
              </a:ext>
            </a:extLst>
          </p:cNvPr>
          <p:cNvSpPr>
            <a:spLocks noGrp="1"/>
          </p:cNvSpPr>
          <p:nvPr>
            <p:ph type="sldNum" sz="quarter" idx="12"/>
          </p:nvPr>
        </p:nvSpPr>
        <p:spPr/>
        <p:txBody>
          <a:bodyPr/>
          <a:lstStyle/>
          <a:p>
            <a:fld id="{1450AE65-80BF-467E-8D94-24F8D9313383}" type="slidenum">
              <a:rPr lang="en-US" smtClean="0"/>
              <a:t>61</a:t>
            </a:fld>
            <a:endParaRPr lang="en-US"/>
          </a:p>
        </p:txBody>
      </p:sp>
    </p:spTree>
    <p:extLst>
      <p:ext uri="{BB962C8B-B14F-4D97-AF65-F5344CB8AC3E}">
        <p14:creationId xmlns:p14="http://schemas.microsoft.com/office/powerpoint/2010/main" val="73960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20CE-9F18-3581-F824-0943E71F2E4F}"/>
              </a:ext>
            </a:extLst>
          </p:cNvPr>
          <p:cNvSpPr>
            <a:spLocks noGrp="1"/>
          </p:cNvSpPr>
          <p:nvPr>
            <p:ph type="title"/>
          </p:nvPr>
        </p:nvSpPr>
        <p:spPr/>
        <p:txBody>
          <a:bodyPr/>
          <a:lstStyle/>
          <a:p>
            <a:r>
              <a:rPr lang="en-US" b="1" dirty="0"/>
              <a:t>Post Reformation Events</a:t>
            </a:r>
          </a:p>
        </p:txBody>
      </p:sp>
      <p:sp>
        <p:nvSpPr>
          <p:cNvPr id="3" name="Content Placeholder 2">
            <a:extLst>
              <a:ext uri="{FF2B5EF4-FFF2-40B4-BE49-F238E27FC236}">
                <a16:creationId xmlns:a16="http://schemas.microsoft.com/office/drawing/2014/main" id="{3A6FC4C7-8E2C-237E-B6EE-76970161CCE8}"/>
              </a:ext>
            </a:extLst>
          </p:cNvPr>
          <p:cNvSpPr>
            <a:spLocks noGrp="1"/>
          </p:cNvSpPr>
          <p:nvPr>
            <p:ph idx="1"/>
          </p:nvPr>
        </p:nvSpPr>
        <p:spPr>
          <a:xfrm>
            <a:off x="838200" y="1825623"/>
            <a:ext cx="10515600" cy="5624047"/>
          </a:xfrm>
        </p:spPr>
        <p:txBody>
          <a:bodyPr>
            <a:normAutofit/>
          </a:bodyPr>
          <a:lstStyle/>
          <a:p>
            <a:r>
              <a:rPr lang="en-US" sz="3200" dirty="0"/>
              <a:t>If one </a:t>
            </a:r>
            <a:r>
              <a:rPr lang="en-US" sz="3200" i="1" dirty="0"/>
              <a:t>considers</a:t>
            </a:r>
            <a:r>
              <a:rPr lang="en-US" sz="3200" dirty="0"/>
              <a:t> that a</a:t>
            </a:r>
            <a:r>
              <a:rPr lang="en-US" sz="3200" dirty="0">
                <a:solidFill>
                  <a:srgbClr val="C00000"/>
                </a:solidFill>
              </a:rPr>
              <a:t> reformer’s </a:t>
            </a:r>
            <a:r>
              <a:rPr lang="en-US" sz="3200" i="1" dirty="0"/>
              <a:t>attainments</a:t>
            </a:r>
            <a:r>
              <a:rPr lang="en-US" sz="3200" dirty="0"/>
              <a:t> need to last hundreds of years, then it could be said that only </a:t>
            </a:r>
            <a:r>
              <a:rPr lang="en-US" sz="3200" dirty="0">
                <a:solidFill>
                  <a:srgbClr val="C00000"/>
                </a:solidFill>
              </a:rPr>
              <a:t>Hus</a:t>
            </a:r>
            <a:r>
              <a:rPr lang="en-US" sz="3200" dirty="0"/>
              <a:t>, </a:t>
            </a:r>
            <a:r>
              <a:rPr lang="en-US" sz="3200" dirty="0">
                <a:solidFill>
                  <a:srgbClr val="C00000"/>
                </a:solidFill>
              </a:rPr>
              <a:t>Luther</a:t>
            </a:r>
            <a:r>
              <a:rPr lang="en-US" sz="3200" dirty="0"/>
              <a:t>, </a:t>
            </a:r>
            <a:r>
              <a:rPr lang="en-US" sz="3200" dirty="0">
                <a:solidFill>
                  <a:srgbClr val="C00000"/>
                </a:solidFill>
              </a:rPr>
              <a:t>Zwingli</a:t>
            </a:r>
            <a:r>
              <a:rPr lang="en-US" sz="3200" dirty="0"/>
              <a:t>, and </a:t>
            </a:r>
            <a:r>
              <a:rPr lang="en-US" sz="3200" dirty="0">
                <a:solidFill>
                  <a:srgbClr val="C00000"/>
                </a:solidFill>
              </a:rPr>
              <a:t>Calvin</a:t>
            </a:r>
            <a:r>
              <a:rPr lang="en-US" sz="3200" dirty="0"/>
              <a:t> qualify as </a:t>
            </a:r>
            <a:r>
              <a:rPr lang="en-US" sz="3200" i="1" dirty="0"/>
              <a:t>effective</a:t>
            </a:r>
            <a:r>
              <a:rPr lang="en-US" sz="3200" dirty="0"/>
              <a:t> </a:t>
            </a:r>
            <a:r>
              <a:rPr lang="en-US" sz="3200" dirty="0">
                <a:solidFill>
                  <a:srgbClr val="C00000"/>
                </a:solidFill>
              </a:rPr>
              <a:t>reformers</a:t>
            </a:r>
            <a:r>
              <a:rPr lang="en-US" sz="3200" dirty="0"/>
              <a:t>.</a:t>
            </a:r>
          </a:p>
          <a:p>
            <a:pPr lvl="1"/>
            <a:r>
              <a:rPr lang="en-US" sz="2800" dirty="0"/>
              <a:t>Among these four reformers, </a:t>
            </a:r>
            <a:r>
              <a:rPr lang="en-US" sz="2800" dirty="0">
                <a:solidFill>
                  <a:srgbClr val="C00000"/>
                </a:solidFill>
              </a:rPr>
              <a:t>Luther</a:t>
            </a:r>
            <a:r>
              <a:rPr lang="en-US" sz="2800" dirty="0"/>
              <a:t> had the </a:t>
            </a:r>
            <a:r>
              <a:rPr lang="en-US" sz="2800" i="1" dirty="0"/>
              <a:t>strongest education </a:t>
            </a:r>
            <a:r>
              <a:rPr lang="en-US" sz="2800" dirty="0"/>
              <a:t>in </a:t>
            </a:r>
            <a:r>
              <a:rPr lang="en-US" sz="2800" dirty="0">
                <a:solidFill>
                  <a:srgbClr val="C00000"/>
                </a:solidFill>
              </a:rPr>
              <a:t>theology</a:t>
            </a:r>
            <a:r>
              <a:rPr lang="en-US" sz="2800" dirty="0"/>
              <a:t>, plus he had big impacts in </a:t>
            </a:r>
            <a:r>
              <a:rPr lang="en-US" sz="2800" dirty="0">
                <a:solidFill>
                  <a:srgbClr val="C00000"/>
                </a:solidFill>
              </a:rPr>
              <a:t>literature</a:t>
            </a:r>
            <a:r>
              <a:rPr lang="en-US" sz="2800" dirty="0"/>
              <a:t>, </a:t>
            </a:r>
            <a:r>
              <a:rPr lang="en-US" sz="2800" dirty="0">
                <a:solidFill>
                  <a:srgbClr val="C00000"/>
                </a:solidFill>
              </a:rPr>
              <a:t>music</a:t>
            </a:r>
            <a:r>
              <a:rPr lang="en-US" sz="2800" dirty="0"/>
              <a:t>, and </a:t>
            </a:r>
            <a:r>
              <a:rPr lang="en-US" sz="2800" dirty="0">
                <a:solidFill>
                  <a:srgbClr val="C00000"/>
                </a:solidFill>
              </a:rPr>
              <a:t>art</a:t>
            </a:r>
            <a:r>
              <a:rPr lang="en-US" sz="2800" dirty="0"/>
              <a:t>.</a:t>
            </a:r>
          </a:p>
          <a:p>
            <a:pPr lvl="1"/>
            <a:r>
              <a:rPr lang="en-US" sz="2800" dirty="0"/>
              <a:t>Other reformers primarily focused their effort at </a:t>
            </a:r>
            <a:r>
              <a:rPr lang="en-US" sz="2800" dirty="0">
                <a:solidFill>
                  <a:srgbClr val="C00000"/>
                </a:solidFill>
              </a:rPr>
              <a:t>theology</a:t>
            </a:r>
            <a:r>
              <a:rPr lang="en-US" sz="2800" dirty="0"/>
              <a:t> and </a:t>
            </a:r>
            <a:r>
              <a:rPr lang="en-US" sz="2800" dirty="0">
                <a:solidFill>
                  <a:srgbClr val="C00000"/>
                </a:solidFill>
              </a:rPr>
              <a:t>societal</a:t>
            </a:r>
            <a:r>
              <a:rPr lang="en-US" sz="2800" dirty="0"/>
              <a:t> </a:t>
            </a:r>
            <a:r>
              <a:rPr lang="en-US" sz="2800" i="1" dirty="0"/>
              <a:t>changes</a:t>
            </a:r>
            <a:r>
              <a:rPr lang="en-US" sz="2800" dirty="0"/>
              <a:t>.</a:t>
            </a:r>
          </a:p>
          <a:p>
            <a:r>
              <a:rPr lang="en-US" sz="3200" dirty="0"/>
              <a:t>The </a:t>
            </a:r>
            <a:r>
              <a:rPr lang="en-US" sz="3200" dirty="0">
                <a:solidFill>
                  <a:srgbClr val="C00000"/>
                </a:solidFill>
              </a:rPr>
              <a:t>reformation </a:t>
            </a:r>
            <a:r>
              <a:rPr lang="en-US" sz="3200" dirty="0"/>
              <a:t>era </a:t>
            </a:r>
            <a:r>
              <a:rPr lang="en-US" sz="3200" i="1" dirty="0"/>
              <a:t>essentially ended </a:t>
            </a:r>
            <a:r>
              <a:rPr lang="en-US" sz="3200" dirty="0"/>
              <a:t>in the </a:t>
            </a:r>
            <a:r>
              <a:rPr lang="en-US" sz="3200" dirty="0">
                <a:solidFill>
                  <a:srgbClr val="C00000"/>
                </a:solidFill>
              </a:rPr>
              <a:t>mid-1500s</a:t>
            </a:r>
            <a:r>
              <a:rPr lang="en-US" sz="3200" dirty="0"/>
              <a:t>: to be </a:t>
            </a:r>
            <a:r>
              <a:rPr lang="en-US" sz="3200" i="1" dirty="0"/>
              <a:t>followed</a:t>
            </a:r>
            <a:r>
              <a:rPr lang="en-US" sz="3200" dirty="0"/>
              <a:t> by </a:t>
            </a:r>
            <a:r>
              <a:rPr lang="en-US" sz="3200" dirty="0">
                <a:solidFill>
                  <a:srgbClr val="C00000"/>
                </a:solidFill>
              </a:rPr>
              <a:t>reorganization</a:t>
            </a:r>
            <a:r>
              <a:rPr lang="en-US" sz="3200" dirty="0"/>
              <a:t> or </a:t>
            </a:r>
            <a:r>
              <a:rPr lang="en-US" sz="3200" dirty="0">
                <a:solidFill>
                  <a:srgbClr val="C00000"/>
                </a:solidFill>
              </a:rPr>
              <a:t>denominational</a:t>
            </a:r>
            <a:r>
              <a:rPr lang="en-US" sz="3200" dirty="0"/>
              <a:t> </a:t>
            </a:r>
            <a:r>
              <a:rPr lang="en-US" sz="3200" i="1" dirty="0"/>
              <a:t>splits</a:t>
            </a:r>
            <a:r>
              <a:rPr lang="en-US" sz="3200" dirty="0"/>
              <a:t>.</a:t>
            </a:r>
          </a:p>
        </p:txBody>
      </p:sp>
      <p:sp>
        <p:nvSpPr>
          <p:cNvPr id="4" name="Footer Placeholder 3">
            <a:extLst>
              <a:ext uri="{FF2B5EF4-FFF2-40B4-BE49-F238E27FC236}">
                <a16:creationId xmlns:a16="http://schemas.microsoft.com/office/drawing/2014/main" id="{4BB4DADC-C38B-E5C4-537C-8697C919141D}"/>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1B1EF385-9E7D-A3FF-5C89-002AB8AB2AA6}"/>
              </a:ext>
            </a:extLst>
          </p:cNvPr>
          <p:cNvSpPr>
            <a:spLocks noGrp="1"/>
          </p:cNvSpPr>
          <p:nvPr>
            <p:ph type="sldNum" sz="quarter" idx="12"/>
          </p:nvPr>
        </p:nvSpPr>
        <p:spPr/>
        <p:txBody>
          <a:bodyPr/>
          <a:lstStyle/>
          <a:p>
            <a:fld id="{1450AE65-80BF-467E-8D94-24F8D9313383}" type="slidenum">
              <a:rPr lang="en-US" smtClean="0"/>
              <a:t>62</a:t>
            </a:fld>
            <a:endParaRPr lang="en-US" dirty="0"/>
          </a:p>
        </p:txBody>
      </p:sp>
    </p:spTree>
    <p:extLst>
      <p:ext uri="{BB962C8B-B14F-4D97-AF65-F5344CB8AC3E}">
        <p14:creationId xmlns:p14="http://schemas.microsoft.com/office/powerpoint/2010/main" val="3043237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A027-8A4E-16FC-4CBA-CC7AFD72697B}"/>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Post Reformation Events</a:t>
            </a:r>
            <a:endParaRPr lang="en-US" dirty="0"/>
          </a:p>
        </p:txBody>
      </p:sp>
      <p:sp>
        <p:nvSpPr>
          <p:cNvPr id="3" name="Content Placeholder 2">
            <a:extLst>
              <a:ext uri="{FF2B5EF4-FFF2-40B4-BE49-F238E27FC236}">
                <a16:creationId xmlns:a16="http://schemas.microsoft.com/office/drawing/2014/main" id="{5FAC151A-5A48-33F4-087E-C2EC86CB7090}"/>
              </a:ext>
            </a:extLst>
          </p:cNvPr>
          <p:cNvSpPr>
            <a:spLocks noGrp="1"/>
          </p:cNvSpPr>
          <p:nvPr>
            <p:ph idx="1"/>
          </p:nvPr>
        </p:nvSpPr>
        <p:spPr>
          <a:xfrm>
            <a:off x="838200" y="1825625"/>
            <a:ext cx="10851776" cy="4351338"/>
          </a:xfrm>
        </p:spPr>
        <p:txBody>
          <a:bodyPr/>
          <a:lstStyle/>
          <a:p>
            <a:pPr lvl="0">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Among present-day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Christians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Hussite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traditions are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represented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in denominations which call themselves</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 Moravian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or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Unity of the Brethren churches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in the more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recently founded </a:t>
            </a: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Czechoslovak Hussite Church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1">
              <a:spcBef>
                <a:spcPts val="1000"/>
              </a:spcBef>
              <a:defRPr/>
            </a:pPr>
            <a:r>
              <a:rPr lang="en-US" sz="2800" dirty="0">
                <a:solidFill>
                  <a:prstClr val="black"/>
                </a:solidFill>
                <a:latin typeface="Calibri" panose="020F0502020204030204"/>
              </a:rPr>
              <a:t>The latter</a:t>
            </a:r>
            <a:r>
              <a:rPr lang="en-US" sz="2800" i="1" dirty="0">
                <a:solidFill>
                  <a:prstClr val="black"/>
                </a:solidFill>
                <a:latin typeface="Calibri" panose="020F0502020204030204"/>
              </a:rPr>
              <a:t> founded </a:t>
            </a:r>
            <a:r>
              <a:rPr lang="en-US" sz="2800" dirty="0">
                <a:solidFill>
                  <a:prstClr val="black"/>
                </a:solidFill>
                <a:latin typeface="Calibri" panose="020F0502020204030204"/>
              </a:rPr>
              <a:t>by rebellious </a:t>
            </a:r>
            <a:r>
              <a:rPr lang="en-US" sz="2800" dirty="0">
                <a:solidFill>
                  <a:srgbClr val="C00000"/>
                </a:solidFill>
                <a:latin typeface="Calibri" panose="020F0502020204030204"/>
              </a:rPr>
              <a:t>Roman Catholic </a:t>
            </a:r>
            <a:r>
              <a:rPr lang="en-US" sz="2800" dirty="0">
                <a:solidFill>
                  <a:prstClr val="black"/>
                </a:solidFill>
                <a:latin typeface="Calibri" panose="020F0502020204030204"/>
              </a:rPr>
              <a:t>priests after </a:t>
            </a:r>
            <a:r>
              <a:rPr lang="en-US" sz="2800" dirty="0">
                <a:solidFill>
                  <a:srgbClr val="C00000"/>
                </a:solidFill>
                <a:latin typeface="Calibri" panose="020F0502020204030204"/>
              </a:rPr>
              <a:t>WW I</a:t>
            </a:r>
            <a:r>
              <a:rPr lang="en-US" sz="2800" dirty="0">
                <a:solidFill>
                  <a:prstClr val="black"/>
                </a:solidFill>
                <a:latin typeface="Calibri" panose="020F0502020204030204"/>
              </a:rPr>
              <a:t>.</a:t>
            </a:r>
            <a:endParaRPr lang="en-US" sz="2800" dirty="0"/>
          </a:p>
          <a:p>
            <a:r>
              <a:rPr lang="en-US" sz="3200" dirty="0"/>
              <a:t>Among </a:t>
            </a:r>
            <a:r>
              <a:rPr lang="en-US" sz="3200" dirty="0">
                <a:solidFill>
                  <a:srgbClr val="C00000"/>
                </a:solidFill>
              </a:rPr>
              <a:t>Christians</a:t>
            </a:r>
            <a:r>
              <a:rPr lang="en-US" sz="3200" dirty="0"/>
              <a:t>, </a:t>
            </a:r>
            <a:r>
              <a:rPr lang="en-US" sz="3200" dirty="0">
                <a:solidFill>
                  <a:srgbClr val="C00000"/>
                </a:solidFill>
              </a:rPr>
              <a:t>Lutherans</a:t>
            </a:r>
            <a:r>
              <a:rPr lang="en-US" sz="3200" dirty="0"/>
              <a:t> </a:t>
            </a:r>
            <a:r>
              <a:rPr lang="en-US" sz="3200" i="1" dirty="0"/>
              <a:t>adhere</a:t>
            </a:r>
            <a:r>
              <a:rPr lang="en-US" sz="3200" dirty="0"/>
              <a:t> to the </a:t>
            </a:r>
            <a:r>
              <a:rPr lang="en-US" sz="3200" dirty="0">
                <a:solidFill>
                  <a:srgbClr val="C00000"/>
                </a:solidFill>
              </a:rPr>
              <a:t>Augsburg Confession </a:t>
            </a:r>
            <a:r>
              <a:rPr lang="en-US" sz="3200" dirty="0"/>
              <a:t>found in the </a:t>
            </a:r>
            <a:r>
              <a:rPr lang="en-US" sz="3200" dirty="0">
                <a:solidFill>
                  <a:srgbClr val="C00000"/>
                </a:solidFill>
              </a:rPr>
              <a:t>Book of Concord</a:t>
            </a:r>
            <a:r>
              <a:rPr lang="en-US" sz="3200" dirty="0"/>
              <a:t>, 1580 version.</a:t>
            </a:r>
          </a:p>
          <a:p>
            <a:pPr lvl="1"/>
            <a:r>
              <a:rPr lang="en-US" sz="2800" dirty="0"/>
              <a:t>Through missionary efforts, </a:t>
            </a:r>
            <a:r>
              <a:rPr lang="en-US" sz="2800" dirty="0">
                <a:solidFill>
                  <a:srgbClr val="C00000"/>
                </a:solidFill>
              </a:rPr>
              <a:t>Lutherans</a:t>
            </a:r>
            <a:r>
              <a:rPr lang="en-US" sz="2800" dirty="0"/>
              <a:t> have a world-wide presence.</a:t>
            </a:r>
          </a:p>
          <a:p>
            <a:endParaRPr lang="en-US" dirty="0"/>
          </a:p>
        </p:txBody>
      </p:sp>
      <p:sp>
        <p:nvSpPr>
          <p:cNvPr id="4" name="Footer Placeholder 3">
            <a:extLst>
              <a:ext uri="{FF2B5EF4-FFF2-40B4-BE49-F238E27FC236}">
                <a16:creationId xmlns:a16="http://schemas.microsoft.com/office/drawing/2014/main" id="{E75DBE24-7889-3A69-4413-EB791E06E44C}"/>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C460FBAA-BF4F-AB4E-9550-AF9E966981F2}"/>
              </a:ext>
            </a:extLst>
          </p:cNvPr>
          <p:cNvSpPr>
            <a:spLocks noGrp="1"/>
          </p:cNvSpPr>
          <p:nvPr>
            <p:ph type="sldNum" sz="quarter" idx="12"/>
          </p:nvPr>
        </p:nvSpPr>
        <p:spPr/>
        <p:txBody>
          <a:bodyPr/>
          <a:lstStyle/>
          <a:p>
            <a:fld id="{1450AE65-80BF-467E-8D94-24F8D9313383}" type="slidenum">
              <a:rPr lang="en-US" smtClean="0"/>
              <a:t>63</a:t>
            </a:fld>
            <a:endParaRPr lang="en-US"/>
          </a:p>
        </p:txBody>
      </p:sp>
    </p:spTree>
    <p:extLst>
      <p:ext uri="{BB962C8B-B14F-4D97-AF65-F5344CB8AC3E}">
        <p14:creationId xmlns:p14="http://schemas.microsoft.com/office/powerpoint/2010/main" val="19072281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186F-304D-2CF8-9C31-3B52BF48423C}"/>
              </a:ext>
            </a:extLst>
          </p:cNvPr>
          <p:cNvSpPr>
            <a:spLocks noGrp="1"/>
          </p:cNvSpPr>
          <p:nvPr>
            <p:ph type="title"/>
          </p:nvPr>
        </p:nvSpPr>
        <p:spPr/>
        <p:txBody>
          <a:bodyPr/>
          <a:lstStyle/>
          <a:p>
            <a:r>
              <a:rPr lang="en-US" b="1" dirty="0"/>
              <a:t>Post Reformation Events</a:t>
            </a:r>
          </a:p>
        </p:txBody>
      </p:sp>
      <p:sp>
        <p:nvSpPr>
          <p:cNvPr id="3" name="Content Placeholder 2">
            <a:extLst>
              <a:ext uri="{FF2B5EF4-FFF2-40B4-BE49-F238E27FC236}">
                <a16:creationId xmlns:a16="http://schemas.microsoft.com/office/drawing/2014/main" id="{FD05AFAC-F15C-6D0D-26D3-33DA3954A147}"/>
              </a:ext>
            </a:extLst>
          </p:cNvPr>
          <p:cNvSpPr>
            <a:spLocks noGrp="1"/>
          </p:cNvSpPr>
          <p:nvPr>
            <p:ph idx="1"/>
          </p:nvPr>
        </p:nvSpPr>
        <p:spPr>
          <a:xfrm>
            <a:off x="838200" y="1825624"/>
            <a:ext cx="10515600" cy="4530725"/>
          </a:xfrm>
        </p:spPr>
        <p:txBody>
          <a:bodyPr>
            <a:normAutofit fontScale="92500" lnSpcReduction="10000"/>
          </a:bodyPr>
          <a:lstStyle/>
          <a:p>
            <a:r>
              <a:rPr lang="en-US" sz="3200" dirty="0">
                <a:solidFill>
                  <a:srgbClr val="C00000"/>
                </a:solidFill>
              </a:rPr>
              <a:t>Calvin’s</a:t>
            </a:r>
            <a:r>
              <a:rPr lang="en-US" sz="3200" dirty="0"/>
              <a:t> most famous </a:t>
            </a:r>
            <a:r>
              <a:rPr lang="en-US" sz="3200" dirty="0">
                <a:solidFill>
                  <a:srgbClr val="C00000"/>
                </a:solidFill>
              </a:rPr>
              <a:t>disciple</a:t>
            </a:r>
            <a:r>
              <a:rPr lang="en-US" sz="3200" dirty="0"/>
              <a:t> was </a:t>
            </a:r>
            <a:r>
              <a:rPr lang="en-US" sz="3200" dirty="0">
                <a:solidFill>
                  <a:srgbClr val="C00000"/>
                </a:solidFill>
              </a:rPr>
              <a:t>John Knox</a:t>
            </a:r>
            <a:r>
              <a:rPr lang="en-US" sz="3200" dirty="0"/>
              <a:t>, (1514–1572) a </a:t>
            </a:r>
            <a:r>
              <a:rPr lang="en-US" sz="3200" dirty="0">
                <a:solidFill>
                  <a:srgbClr val="C00000"/>
                </a:solidFill>
              </a:rPr>
              <a:t>Scotsman</a:t>
            </a:r>
            <a:r>
              <a:rPr lang="en-US" sz="3200" dirty="0"/>
              <a:t>, who </a:t>
            </a:r>
            <a:r>
              <a:rPr lang="en-US" sz="3200" i="1" dirty="0"/>
              <a:t>returned from France  and founded </a:t>
            </a:r>
            <a:r>
              <a:rPr lang="en-US" sz="3200" dirty="0"/>
              <a:t>the </a:t>
            </a:r>
            <a:r>
              <a:rPr lang="en-US" sz="3200" dirty="0">
                <a:solidFill>
                  <a:srgbClr val="C00000"/>
                </a:solidFill>
              </a:rPr>
              <a:t>Presbyterian Church</a:t>
            </a:r>
            <a:r>
              <a:rPr lang="en-US" sz="3200" dirty="0"/>
              <a:t> in the 1500’s.</a:t>
            </a:r>
          </a:p>
          <a:p>
            <a:r>
              <a:rPr lang="en-US" sz="3200" dirty="0">
                <a:solidFill>
                  <a:srgbClr val="C00000"/>
                </a:solidFill>
              </a:rPr>
              <a:t>Luther’s</a:t>
            </a:r>
            <a:r>
              <a:rPr lang="en-US" sz="3200" dirty="0"/>
              <a:t> most famous </a:t>
            </a:r>
            <a:r>
              <a:rPr lang="en-US" sz="3200" dirty="0">
                <a:solidFill>
                  <a:srgbClr val="C00000"/>
                </a:solidFill>
              </a:rPr>
              <a:t>disciple</a:t>
            </a:r>
            <a:r>
              <a:rPr lang="en-US" sz="3200" dirty="0"/>
              <a:t> was the </a:t>
            </a:r>
            <a:r>
              <a:rPr lang="en-US" sz="3200" dirty="0">
                <a:solidFill>
                  <a:srgbClr val="C00000"/>
                </a:solidFill>
              </a:rPr>
              <a:t>Rev. Bugenhagen </a:t>
            </a:r>
            <a:r>
              <a:rPr lang="en-US" sz="3200" dirty="0"/>
              <a:t>who went to </a:t>
            </a:r>
            <a:r>
              <a:rPr lang="en-US" sz="3200" dirty="0">
                <a:solidFill>
                  <a:srgbClr val="C00000"/>
                </a:solidFill>
              </a:rPr>
              <a:t>Sweden</a:t>
            </a:r>
            <a:r>
              <a:rPr lang="en-US" sz="3200" dirty="0"/>
              <a:t> upon the </a:t>
            </a:r>
            <a:r>
              <a:rPr lang="en-US" sz="3200" i="1" dirty="0"/>
              <a:t>invitation</a:t>
            </a:r>
            <a:r>
              <a:rPr lang="en-US" sz="3200" dirty="0"/>
              <a:t> of the </a:t>
            </a:r>
            <a:r>
              <a:rPr lang="en-US" sz="3200" dirty="0">
                <a:solidFill>
                  <a:srgbClr val="C00000"/>
                </a:solidFill>
              </a:rPr>
              <a:t>Swedish King </a:t>
            </a:r>
            <a:r>
              <a:rPr lang="en-US" sz="3200" dirty="0"/>
              <a:t>to </a:t>
            </a:r>
            <a:r>
              <a:rPr lang="en-US" sz="3200" i="1" dirty="0"/>
              <a:t>introduce</a:t>
            </a:r>
            <a:r>
              <a:rPr lang="en-US" sz="3200" dirty="0"/>
              <a:t> the </a:t>
            </a:r>
            <a:r>
              <a:rPr lang="en-US" sz="3200" dirty="0">
                <a:solidFill>
                  <a:srgbClr val="C00000"/>
                </a:solidFill>
              </a:rPr>
              <a:t>Lutheran religion </a:t>
            </a:r>
            <a:r>
              <a:rPr lang="en-US" sz="3200" dirty="0"/>
              <a:t>there in 1527. The crown took all </a:t>
            </a:r>
            <a:r>
              <a:rPr lang="en-US" sz="3200" dirty="0">
                <a:solidFill>
                  <a:srgbClr val="C00000"/>
                </a:solidFill>
              </a:rPr>
              <a:t>Catholic</a:t>
            </a:r>
            <a:r>
              <a:rPr lang="en-US" sz="3200" dirty="0"/>
              <a:t> property.</a:t>
            </a:r>
          </a:p>
          <a:p>
            <a:r>
              <a:rPr lang="en-US" sz="3200" dirty="0">
                <a:solidFill>
                  <a:srgbClr val="C00000"/>
                </a:solidFill>
              </a:rPr>
              <a:t>King Henry VIII </a:t>
            </a:r>
            <a:r>
              <a:rPr lang="en-US" sz="3200" i="1" dirty="0"/>
              <a:t>broke</a:t>
            </a:r>
            <a:r>
              <a:rPr lang="en-US" sz="3200" dirty="0"/>
              <a:t> with Rome and started the </a:t>
            </a:r>
            <a:r>
              <a:rPr lang="en-US" sz="3200" dirty="0">
                <a:solidFill>
                  <a:srgbClr val="C00000"/>
                </a:solidFill>
              </a:rPr>
              <a:t>Anglican Church</a:t>
            </a:r>
            <a:r>
              <a:rPr lang="en-US" sz="3200" dirty="0"/>
              <a:t> in 1534.</a:t>
            </a:r>
          </a:p>
          <a:p>
            <a:pPr lvl="1"/>
            <a:r>
              <a:rPr lang="en-US" sz="2800" dirty="0"/>
              <a:t>A mixture of </a:t>
            </a:r>
            <a:r>
              <a:rPr lang="en-US" sz="2800" dirty="0">
                <a:solidFill>
                  <a:srgbClr val="C00000"/>
                </a:solidFill>
              </a:rPr>
              <a:t>Roman Catholic</a:t>
            </a:r>
            <a:r>
              <a:rPr lang="en-US" sz="2800" dirty="0"/>
              <a:t>, </a:t>
            </a:r>
            <a:r>
              <a:rPr lang="en-US" sz="2800" dirty="0">
                <a:solidFill>
                  <a:srgbClr val="C00000"/>
                </a:solidFill>
              </a:rPr>
              <a:t>Lutheran</a:t>
            </a:r>
            <a:r>
              <a:rPr lang="en-US" sz="2800" dirty="0"/>
              <a:t> and </a:t>
            </a:r>
            <a:r>
              <a:rPr lang="en-US" sz="2800" dirty="0">
                <a:solidFill>
                  <a:srgbClr val="C00000"/>
                </a:solidFill>
              </a:rPr>
              <a:t>Calvin</a:t>
            </a:r>
            <a:r>
              <a:rPr lang="en-US" sz="2800" dirty="0"/>
              <a:t> theology.</a:t>
            </a:r>
          </a:p>
          <a:p>
            <a:pPr lvl="1"/>
            <a:r>
              <a:rPr lang="en-US" sz="2800" dirty="0"/>
              <a:t>A later split</a:t>
            </a:r>
            <a:r>
              <a:rPr lang="en-US" sz="2800" i="1" dirty="0"/>
              <a:t> formed</a:t>
            </a:r>
            <a:r>
              <a:rPr lang="en-US" sz="2800" dirty="0"/>
              <a:t> the </a:t>
            </a:r>
            <a:r>
              <a:rPr lang="en-US" sz="2800" dirty="0">
                <a:solidFill>
                  <a:srgbClr val="C00000"/>
                </a:solidFill>
              </a:rPr>
              <a:t>Methodist Episcopal Church </a:t>
            </a:r>
            <a:r>
              <a:rPr lang="en-US" sz="2800" dirty="0"/>
              <a:t>in the US.</a:t>
            </a:r>
          </a:p>
        </p:txBody>
      </p:sp>
      <p:sp>
        <p:nvSpPr>
          <p:cNvPr id="4" name="Footer Placeholder 3">
            <a:extLst>
              <a:ext uri="{FF2B5EF4-FFF2-40B4-BE49-F238E27FC236}">
                <a16:creationId xmlns:a16="http://schemas.microsoft.com/office/drawing/2014/main" id="{CF9ACE95-9496-4B3F-770B-B8820A1B3019}"/>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BE56E0DD-7B06-F817-1BBA-E441EE85AA01}"/>
              </a:ext>
            </a:extLst>
          </p:cNvPr>
          <p:cNvSpPr>
            <a:spLocks noGrp="1"/>
          </p:cNvSpPr>
          <p:nvPr>
            <p:ph type="sldNum" sz="quarter" idx="12"/>
          </p:nvPr>
        </p:nvSpPr>
        <p:spPr/>
        <p:txBody>
          <a:bodyPr/>
          <a:lstStyle/>
          <a:p>
            <a:fld id="{1450AE65-80BF-467E-8D94-24F8D9313383}" type="slidenum">
              <a:rPr lang="en-US" smtClean="0"/>
              <a:t>64</a:t>
            </a:fld>
            <a:endParaRPr lang="en-US"/>
          </a:p>
        </p:txBody>
      </p:sp>
    </p:spTree>
    <p:extLst>
      <p:ext uri="{BB962C8B-B14F-4D97-AF65-F5344CB8AC3E}">
        <p14:creationId xmlns:p14="http://schemas.microsoft.com/office/powerpoint/2010/main" val="418443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AC487-A019-0159-F7E7-45C0F20A9CE9}"/>
              </a:ext>
            </a:extLst>
          </p:cNvPr>
          <p:cNvSpPr>
            <a:spLocks noGrp="1"/>
          </p:cNvSpPr>
          <p:nvPr>
            <p:ph type="title"/>
          </p:nvPr>
        </p:nvSpPr>
        <p:spPr/>
        <p:txBody>
          <a:bodyPr/>
          <a:lstStyle/>
          <a:p>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The Reformers of the Western Church, i.e. Roman Catholic Church</a:t>
            </a:r>
            <a:endParaRPr lang="en-US" dirty="0"/>
          </a:p>
        </p:txBody>
      </p:sp>
      <p:sp>
        <p:nvSpPr>
          <p:cNvPr id="3" name="Content Placeholder 2">
            <a:extLst>
              <a:ext uri="{FF2B5EF4-FFF2-40B4-BE49-F238E27FC236}">
                <a16:creationId xmlns:a16="http://schemas.microsoft.com/office/drawing/2014/main" id="{EC035CE3-5BEC-8C61-979E-57E252EE07C1}"/>
              </a:ext>
            </a:extLst>
          </p:cNvPr>
          <p:cNvSpPr>
            <a:spLocks noGrp="1"/>
          </p:cNvSpPr>
          <p:nvPr>
            <p:ph idx="1"/>
          </p:nvPr>
        </p:nvSpPr>
        <p:spPr/>
        <p:txBody>
          <a:bodyPr>
            <a:normAutofit lnSpcReduction="10000"/>
          </a:bodyPr>
          <a:lstStyle/>
          <a:p>
            <a:r>
              <a:rPr lang="en-US" sz="3200" dirty="0">
                <a:solidFill>
                  <a:srgbClr val="C00000"/>
                </a:solidFill>
              </a:rPr>
              <a:t>Henry</a:t>
            </a:r>
            <a:r>
              <a:rPr lang="en-US" sz="3200" dirty="0"/>
              <a:t> was </a:t>
            </a:r>
            <a:r>
              <a:rPr lang="en-US" sz="3200" i="1" dirty="0"/>
              <a:t>excommunicated</a:t>
            </a:r>
            <a:r>
              <a:rPr lang="en-US" sz="3200" dirty="0"/>
              <a:t> by </a:t>
            </a:r>
            <a:r>
              <a:rPr lang="en-US" sz="3200" dirty="0">
                <a:solidFill>
                  <a:srgbClr val="C00000"/>
                </a:solidFill>
              </a:rPr>
              <a:t>Rome</a:t>
            </a:r>
            <a:r>
              <a:rPr lang="en-US" sz="3200" dirty="0"/>
              <a:t> but continued to practice his </a:t>
            </a:r>
            <a:r>
              <a:rPr lang="en-US" sz="3200" dirty="0">
                <a:solidFill>
                  <a:srgbClr val="C00000"/>
                </a:solidFill>
              </a:rPr>
              <a:t>Catholic faith</a:t>
            </a:r>
            <a:r>
              <a:rPr lang="en-US" sz="3200" dirty="0"/>
              <a:t>.</a:t>
            </a:r>
          </a:p>
          <a:p>
            <a:r>
              <a:rPr lang="en-US" sz="3200" dirty="0">
                <a:solidFill>
                  <a:srgbClr val="C00000"/>
                </a:solidFill>
              </a:rPr>
              <a:t>Ann Boleyn, </a:t>
            </a:r>
            <a:r>
              <a:rPr lang="en-US" sz="3200" dirty="0"/>
              <a:t>his second wife, was a </a:t>
            </a:r>
            <a:r>
              <a:rPr lang="en-US" sz="3200" dirty="0">
                <a:solidFill>
                  <a:srgbClr val="C00000"/>
                </a:solidFill>
              </a:rPr>
              <a:t>Lutheran</a:t>
            </a:r>
            <a:r>
              <a:rPr lang="en-US" sz="3200" dirty="0"/>
              <a:t> and pregnant with a </a:t>
            </a:r>
            <a:r>
              <a:rPr lang="en-US" sz="3200" dirty="0">
                <a:solidFill>
                  <a:srgbClr val="C00000"/>
                </a:solidFill>
              </a:rPr>
              <a:t>baby girl </a:t>
            </a:r>
            <a:r>
              <a:rPr lang="en-US" sz="3200" i="1" dirty="0"/>
              <a:t>when they married</a:t>
            </a:r>
            <a:r>
              <a:rPr lang="en-US" sz="3200" dirty="0"/>
              <a:t>.</a:t>
            </a:r>
          </a:p>
          <a:p>
            <a:r>
              <a:rPr lang="en-US" sz="3200" dirty="0">
                <a:solidFill>
                  <a:srgbClr val="C00000"/>
                </a:solidFill>
              </a:rPr>
              <a:t>Henry</a:t>
            </a:r>
            <a:r>
              <a:rPr lang="en-US" sz="3200" dirty="0"/>
              <a:t> never became a </a:t>
            </a:r>
            <a:r>
              <a:rPr lang="en-US" sz="3200" dirty="0">
                <a:solidFill>
                  <a:srgbClr val="C00000"/>
                </a:solidFill>
              </a:rPr>
              <a:t>Protestant</a:t>
            </a:r>
            <a:r>
              <a:rPr lang="en-US" sz="3200" dirty="0"/>
              <a:t> himself. However, </a:t>
            </a:r>
            <a:r>
              <a:rPr lang="en-US" sz="3200" dirty="0">
                <a:solidFill>
                  <a:srgbClr val="C00000"/>
                </a:solidFill>
              </a:rPr>
              <a:t>Edward VI</a:t>
            </a:r>
            <a:r>
              <a:rPr lang="en-US" sz="3200" dirty="0"/>
              <a:t>, the son he eventually had with this third wife Jane Seymour, was raised </a:t>
            </a:r>
            <a:r>
              <a:rPr lang="en-US" sz="3200" dirty="0">
                <a:solidFill>
                  <a:srgbClr val="C00000"/>
                </a:solidFill>
              </a:rPr>
              <a:t>Protestant</a:t>
            </a:r>
            <a:r>
              <a:rPr lang="en-US" sz="3200" dirty="0"/>
              <a:t>.</a:t>
            </a:r>
          </a:p>
          <a:p>
            <a:r>
              <a:rPr lang="en-US" sz="3200" dirty="0"/>
              <a:t>The </a:t>
            </a:r>
            <a:r>
              <a:rPr lang="en-US" sz="3200" dirty="0">
                <a:solidFill>
                  <a:srgbClr val="C00000"/>
                </a:solidFill>
              </a:rPr>
              <a:t>Catholic monasteries </a:t>
            </a:r>
            <a:r>
              <a:rPr lang="en-US" sz="3200" dirty="0"/>
              <a:t>were </a:t>
            </a:r>
            <a:r>
              <a:rPr lang="en-US" sz="3200" i="1" dirty="0"/>
              <a:t>closed</a:t>
            </a:r>
            <a:r>
              <a:rPr lang="en-US" sz="3200" dirty="0"/>
              <a:t> and </a:t>
            </a:r>
            <a:r>
              <a:rPr lang="en-US" sz="3200" dirty="0">
                <a:solidFill>
                  <a:srgbClr val="C00000"/>
                </a:solidFill>
              </a:rPr>
              <a:t>the lands </a:t>
            </a:r>
            <a:r>
              <a:rPr lang="en-US" sz="3200" dirty="0"/>
              <a:t>and </a:t>
            </a:r>
            <a:r>
              <a:rPr lang="en-US" sz="3200" dirty="0">
                <a:solidFill>
                  <a:srgbClr val="C00000"/>
                </a:solidFill>
              </a:rPr>
              <a:t>treasures</a:t>
            </a:r>
            <a:r>
              <a:rPr lang="en-US" sz="3200" dirty="0"/>
              <a:t> were sold with the </a:t>
            </a:r>
            <a:r>
              <a:rPr lang="en-US" sz="3200" i="1" dirty="0"/>
              <a:t>proceeds going </a:t>
            </a:r>
            <a:r>
              <a:rPr lang="en-US" sz="3200" dirty="0"/>
              <a:t>to the </a:t>
            </a:r>
            <a:r>
              <a:rPr lang="en-US" sz="3200" dirty="0">
                <a:solidFill>
                  <a:srgbClr val="C00000"/>
                </a:solidFill>
              </a:rPr>
              <a:t>crown</a:t>
            </a:r>
            <a:r>
              <a:rPr lang="en-US" sz="3200" dirty="0"/>
              <a:t>.</a:t>
            </a:r>
          </a:p>
        </p:txBody>
      </p:sp>
      <p:sp>
        <p:nvSpPr>
          <p:cNvPr id="4" name="Footer Placeholder 3">
            <a:extLst>
              <a:ext uri="{FF2B5EF4-FFF2-40B4-BE49-F238E27FC236}">
                <a16:creationId xmlns:a16="http://schemas.microsoft.com/office/drawing/2014/main" id="{4769A262-F3F1-31E8-8DDE-A705FCCF8F8F}"/>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BC8CCD2A-79DB-EE3C-C2BE-5F960C1BC639}"/>
              </a:ext>
            </a:extLst>
          </p:cNvPr>
          <p:cNvSpPr>
            <a:spLocks noGrp="1"/>
          </p:cNvSpPr>
          <p:nvPr>
            <p:ph type="sldNum" sz="quarter" idx="12"/>
          </p:nvPr>
        </p:nvSpPr>
        <p:spPr/>
        <p:txBody>
          <a:bodyPr/>
          <a:lstStyle/>
          <a:p>
            <a:fld id="{1450AE65-80BF-467E-8D94-24F8D9313383}" type="slidenum">
              <a:rPr lang="en-US" smtClean="0"/>
              <a:t>65</a:t>
            </a:fld>
            <a:endParaRPr lang="en-US"/>
          </a:p>
        </p:txBody>
      </p:sp>
    </p:spTree>
    <p:extLst>
      <p:ext uri="{BB962C8B-B14F-4D97-AF65-F5344CB8AC3E}">
        <p14:creationId xmlns:p14="http://schemas.microsoft.com/office/powerpoint/2010/main" val="258410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55C615-C148-C5D9-03CF-FC3B5299C280}"/>
              </a:ext>
            </a:extLst>
          </p:cNvPr>
          <p:cNvSpPr>
            <a:spLocks noGrp="1"/>
          </p:cNvSpPr>
          <p:nvPr>
            <p:ph type="ftr" sz="quarter" idx="11"/>
          </p:nvPr>
        </p:nvSpPr>
        <p:spPr/>
        <p:txBody>
          <a:bodyPr/>
          <a:lstStyle/>
          <a:p>
            <a:r>
              <a:rPr lang="en-US"/>
              <a:t>(c) 2025 CMS</a:t>
            </a:r>
          </a:p>
        </p:txBody>
      </p:sp>
      <p:sp>
        <p:nvSpPr>
          <p:cNvPr id="5" name="Slide Number Placeholder 4">
            <a:extLst>
              <a:ext uri="{FF2B5EF4-FFF2-40B4-BE49-F238E27FC236}">
                <a16:creationId xmlns:a16="http://schemas.microsoft.com/office/drawing/2014/main" id="{641DD50D-1531-A5E9-339A-085D4EA99976}"/>
              </a:ext>
            </a:extLst>
          </p:cNvPr>
          <p:cNvSpPr>
            <a:spLocks noGrp="1"/>
          </p:cNvSpPr>
          <p:nvPr>
            <p:ph type="sldNum" sz="quarter" idx="12"/>
          </p:nvPr>
        </p:nvSpPr>
        <p:spPr/>
        <p:txBody>
          <a:bodyPr/>
          <a:lstStyle/>
          <a:p>
            <a:fld id="{1450AE65-80BF-467E-8D94-24F8D9313383}" type="slidenum">
              <a:rPr lang="en-US" smtClean="0"/>
              <a:t>66</a:t>
            </a:fld>
            <a:endParaRPr lang="en-US"/>
          </a:p>
        </p:txBody>
      </p:sp>
      <p:sp>
        <p:nvSpPr>
          <p:cNvPr id="3" name="Content Placeholder 2">
            <a:extLst>
              <a:ext uri="{FF2B5EF4-FFF2-40B4-BE49-F238E27FC236}">
                <a16:creationId xmlns:a16="http://schemas.microsoft.com/office/drawing/2014/main" id="{7AA21CFF-C85D-1BF4-CD3B-3AB19E033D12}"/>
              </a:ext>
            </a:extLst>
          </p:cNvPr>
          <p:cNvSpPr>
            <a:spLocks noGrp="1"/>
          </p:cNvSpPr>
          <p:nvPr>
            <p:ph idx="4294967295"/>
          </p:nvPr>
        </p:nvSpPr>
        <p:spPr>
          <a:xfrm>
            <a:off x="0" y="1825625"/>
            <a:ext cx="12099636" cy="4351338"/>
          </a:xfrm>
        </p:spPr>
        <p:txBody>
          <a:bodyPr/>
          <a:lstStyle/>
          <a:p>
            <a:pPr marL="0" indent="0" algn="ctr">
              <a:buNone/>
            </a:pPr>
            <a:r>
              <a:rPr lang="en-US" sz="3600" dirty="0">
                <a:solidFill>
                  <a:srgbClr val="C00000"/>
                </a:solidFill>
              </a:rPr>
              <a:t>THE END</a:t>
            </a:r>
          </a:p>
          <a:p>
            <a:pPr marL="0" indent="0" algn="ctr">
              <a:buNone/>
            </a:pPr>
            <a:r>
              <a:rPr lang="en-US" sz="3200" dirty="0"/>
              <a:t>Thank you for attending</a:t>
            </a:r>
          </a:p>
        </p:txBody>
      </p:sp>
    </p:spTree>
    <p:extLst>
      <p:ext uri="{BB962C8B-B14F-4D97-AF65-F5344CB8AC3E}">
        <p14:creationId xmlns:p14="http://schemas.microsoft.com/office/powerpoint/2010/main" val="17823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058A97-17AF-A858-A1DA-3BE4C074E66D}"/>
              </a:ext>
            </a:extLst>
          </p:cNvPr>
          <p:cNvSpPr>
            <a:spLocks noGrp="1"/>
          </p:cNvSpPr>
          <p:nvPr>
            <p:ph type="ftr" sz="quarter" idx="11"/>
          </p:nvPr>
        </p:nvSpPr>
        <p:spPr/>
        <p:txBody>
          <a:bodyPr/>
          <a:lstStyle/>
          <a:p>
            <a:r>
              <a:rPr lang="en-US"/>
              <a:t>(c) 2025 CMS</a:t>
            </a:r>
          </a:p>
        </p:txBody>
      </p:sp>
      <p:sp>
        <p:nvSpPr>
          <p:cNvPr id="4" name="Slide Number Placeholder 3">
            <a:extLst>
              <a:ext uri="{FF2B5EF4-FFF2-40B4-BE49-F238E27FC236}">
                <a16:creationId xmlns:a16="http://schemas.microsoft.com/office/drawing/2014/main" id="{A6202088-EF06-BC75-17DD-CB7820ED06B9}"/>
              </a:ext>
            </a:extLst>
          </p:cNvPr>
          <p:cNvSpPr>
            <a:spLocks noGrp="1"/>
          </p:cNvSpPr>
          <p:nvPr>
            <p:ph type="sldNum" sz="quarter" idx="12"/>
          </p:nvPr>
        </p:nvSpPr>
        <p:spPr/>
        <p:txBody>
          <a:bodyPr/>
          <a:lstStyle/>
          <a:p>
            <a:fld id="{1450AE65-80BF-467E-8D94-24F8D9313383}" type="slidenum">
              <a:rPr lang="en-US" sz="2000" smtClean="0"/>
              <a:t>7</a:t>
            </a:fld>
            <a:endParaRPr lang="en-US" sz="2000" dirty="0"/>
          </a:p>
        </p:txBody>
      </p:sp>
      <p:pic>
        <p:nvPicPr>
          <p:cNvPr id="5" name="Content Placeholder 4">
            <a:extLst>
              <a:ext uri="{FF2B5EF4-FFF2-40B4-BE49-F238E27FC236}">
                <a16:creationId xmlns:a16="http://schemas.microsoft.com/office/drawing/2014/main" id="{C4595811-C987-3773-04E3-BCD420E8EAE5}"/>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sharpenSoften amount="-17000"/>
                    </a14:imgEffect>
                    <a14:imgEffect>
                      <a14:brightnessContrast contrast="24000"/>
                    </a14:imgEffect>
                  </a14:imgLayer>
                </a14:imgProps>
              </a:ext>
            </a:extLst>
          </a:blip>
          <a:stretch>
            <a:fillRect/>
          </a:stretch>
        </p:blipFill>
        <p:spPr>
          <a:xfrm>
            <a:off x="1171575" y="136525"/>
            <a:ext cx="11020425" cy="6199187"/>
          </a:xfrm>
          <a:prstGeom prst="rect">
            <a:avLst/>
          </a:prstGeom>
        </p:spPr>
      </p:pic>
      <p:pic>
        <p:nvPicPr>
          <p:cNvPr id="3" name="Picture 2">
            <a:extLst>
              <a:ext uri="{FF2B5EF4-FFF2-40B4-BE49-F238E27FC236}">
                <a16:creationId xmlns:a16="http://schemas.microsoft.com/office/drawing/2014/main" id="{777DD053-4F12-5C69-E6D0-40D46FD1BBC7}"/>
              </a:ext>
            </a:extLst>
          </p:cNvPr>
          <p:cNvPicPr>
            <a:picLocks noChangeAspect="1"/>
          </p:cNvPicPr>
          <p:nvPr/>
        </p:nvPicPr>
        <p:blipFill>
          <a:blip r:embed="rId4"/>
          <a:stretch>
            <a:fillRect/>
          </a:stretch>
        </p:blipFill>
        <p:spPr>
          <a:xfrm>
            <a:off x="1171575" y="2716723"/>
            <a:ext cx="2798307" cy="3639627"/>
          </a:xfrm>
          <a:prstGeom prst="rect">
            <a:avLst/>
          </a:prstGeom>
        </p:spPr>
      </p:pic>
    </p:spTree>
    <p:extLst>
      <p:ext uri="{BB962C8B-B14F-4D97-AF65-F5344CB8AC3E}">
        <p14:creationId xmlns:p14="http://schemas.microsoft.com/office/powerpoint/2010/main" val="198778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6E98A1-4A0A-B4B9-23D2-10B445FC191D}"/>
              </a:ext>
            </a:extLst>
          </p:cNvPr>
          <p:cNvSpPr>
            <a:spLocks noGrp="1"/>
          </p:cNvSpPr>
          <p:nvPr>
            <p:ph type="title"/>
          </p:nvPr>
        </p:nvSpPr>
        <p:spPr/>
        <p:txBody>
          <a:bodyPr/>
          <a:lstStyle/>
          <a:p>
            <a:r>
              <a:rPr lang="en-US" b="1" dirty="0">
                <a:latin typeface="Aptos Display" panose="020B0004020202020204" pitchFamily="34" charset="0"/>
              </a:rPr>
              <a:t>Chronology of the Christian Church</a:t>
            </a:r>
          </a:p>
        </p:txBody>
      </p:sp>
      <p:sp>
        <p:nvSpPr>
          <p:cNvPr id="5" name="Content Placeholder 4">
            <a:extLst>
              <a:ext uri="{FF2B5EF4-FFF2-40B4-BE49-F238E27FC236}">
                <a16:creationId xmlns:a16="http://schemas.microsoft.com/office/drawing/2014/main" id="{07CF1BA0-EFD7-C741-5C13-4D6A7CA284FE}"/>
              </a:ext>
            </a:extLst>
          </p:cNvPr>
          <p:cNvSpPr>
            <a:spLocks noGrp="1"/>
          </p:cNvSpPr>
          <p:nvPr>
            <p:ph sz="half" idx="1"/>
          </p:nvPr>
        </p:nvSpPr>
        <p:spPr>
          <a:xfrm>
            <a:off x="838200" y="1825625"/>
            <a:ext cx="5813612" cy="4351338"/>
          </a:xfrm>
        </p:spPr>
        <p:txBody>
          <a:bodyPr>
            <a:normAutofit/>
          </a:bodyPr>
          <a:lstStyle/>
          <a:p>
            <a:r>
              <a:rPr lang="en-US" sz="3200" baseline="30000" dirty="0"/>
              <a:t>1</a:t>
            </a:r>
            <a:r>
              <a:rPr lang="en-US" sz="3200" dirty="0"/>
              <a:t>The </a:t>
            </a:r>
            <a:r>
              <a:rPr lang="en-US" sz="3200" dirty="0">
                <a:solidFill>
                  <a:srgbClr val="C00000"/>
                </a:solidFill>
              </a:rPr>
              <a:t>Apostles’ Creed</a:t>
            </a:r>
            <a:r>
              <a:rPr lang="en-US" sz="3200" dirty="0"/>
              <a:t> thus became a </a:t>
            </a:r>
            <a:r>
              <a:rPr lang="en-US" sz="3200" i="1" dirty="0"/>
              <a:t>mark</a:t>
            </a:r>
            <a:r>
              <a:rPr lang="en-US" sz="3200" dirty="0"/>
              <a:t> as well as a </a:t>
            </a:r>
            <a:r>
              <a:rPr lang="en-US" sz="3200" i="1" dirty="0"/>
              <a:t>bond</a:t>
            </a:r>
            <a:r>
              <a:rPr lang="en-US" sz="3200" dirty="0"/>
              <a:t> of </a:t>
            </a:r>
            <a:r>
              <a:rPr lang="en-US" sz="3200" dirty="0">
                <a:solidFill>
                  <a:srgbClr val="C00000"/>
                </a:solidFill>
              </a:rPr>
              <a:t>unity</a:t>
            </a:r>
            <a:r>
              <a:rPr lang="en-US" sz="3200" dirty="0"/>
              <a:t>. It was a </a:t>
            </a:r>
            <a:r>
              <a:rPr lang="en-US" sz="3200" i="1" dirty="0"/>
              <a:t>declaration</a:t>
            </a:r>
            <a:r>
              <a:rPr lang="en-US" sz="3200" dirty="0"/>
              <a:t> not only of the </a:t>
            </a:r>
            <a:r>
              <a:rPr lang="en-US" sz="3200" dirty="0">
                <a:solidFill>
                  <a:srgbClr val="C00000"/>
                </a:solidFill>
              </a:rPr>
              <a:t>faith of individuals</a:t>
            </a:r>
            <a:r>
              <a:rPr lang="en-US" sz="3200" dirty="0"/>
              <a:t>, but also of the </a:t>
            </a:r>
            <a:r>
              <a:rPr lang="en-US" sz="3200" dirty="0">
                <a:solidFill>
                  <a:srgbClr val="C00000"/>
                </a:solidFill>
              </a:rPr>
              <a:t>fellowship</a:t>
            </a:r>
            <a:r>
              <a:rPr lang="en-US" sz="3200" dirty="0"/>
              <a:t>, and thus is a </a:t>
            </a:r>
            <a:r>
              <a:rPr lang="en-US" sz="3200" dirty="0">
                <a:solidFill>
                  <a:srgbClr val="C00000"/>
                </a:solidFill>
              </a:rPr>
              <a:t>church creed</a:t>
            </a:r>
            <a:r>
              <a:rPr lang="en-US" sz="3200" dirty="0"/>
              <a:t>.</a:t>
            </a:r>
            <a:br>
              <a:rPr lang="en-US" sz="3200" dirty="0"/>
            </a:br>
            <a:r>
              <a:rPr lang="en-US" sz="3200" u="sng" dirty="0">
                <a:hlinkClick r:id="rId2" action="ppaction://hlinkfile">
                  <a:extLst>
                    <a:ext uri="{A12FA001-AC4F-418D-AE19-62706E023703}">
                      <ahyp:hlinkClr xmlns:ahyp="http://schemas.microsoft.com/office/drawing/2018/hyperlinkcolor" val="tx"/>
                    </a:ext>
                  </a:extLst>
                </a:hlinkClick>
              </a:rPr>
              <a:t> </a:t>
            </a:r>
            <a:r>
              <a:rPr lang="en-US" sz="2800" baseline="30000" dirty="0">
                <a:solidFill>
                  <a:srgbClr val="0563C1"/>
                </a:solidFill>
                <a:hlinkClick r:id="rId2" action="ppaction://hlinkfile">
                  <a:extLst>
                    <a:ext uri="{A12FA001-AC4F-418D-AE19-62706E023703}">
                      <ahyp:hlinkClr xmlns:ahyp="http://schemas.microsoft.com/office/drawing/2018/hyperlinkcolor" val="tx"/>
                    </a:ext>
                  </a:extLst>
                </a:hlinkClick>
              </a:rPr>
              <a:t>1 Studies in the Lutheran Confessions,</a:t>
            </a:r>
            <a:r>
              <a:rPr lang="en-US" sz="2800" baseline="30000" dirty="0"/>
              <a:t> W. D. </a:t>
            </a:r>
            <a:r>
              <a:rPr lang="en-US" sz="2800" baseline="30000" dirty="0" err="1"/>
              <a:t>Allbeck</a:t>
            </a:r>
            <a:r>
              <a:rPr lang="en-US" sz="2800" baseline="30000" dirty="0"/>
              <a:t>.</a:t>
            </a:r>
          </a:p>
        </p:txBody>
      </p:sp>
      <p:pic>
        <p:nvPicPr>
          <p:cNvPr id="7" name="Content Placeholder 6">
            <a:extLst>
              <a:ext uri="{FF2B5EF4-FFF2-40B4-BE49-F238E27FC236}">
                <a16:creationId xmlns:a16="http://schemas.microsoft.com/office/drawing/2014/main" id="{0CD8585B-BFCA-B301-E212-BAB7A6356807}"/>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18000"/>
                    </a14:imgEffect>
                    <a14:imgEffect>
                      <a14:brightnessContrast bright="10000" contrast="-8000"/>
                    </a14:imgEffect>
                  </a14:imgLayer>
                </a14:imgProps>
              </a:ext>
            </a:extLst>
          </a:blip>
          <a:stretch>
            <a:fillRect/>
          </a:stretch>
        </p:blipFill>
        <p:spPr>
          <a:xfrm>
            <a:off x="6759388" y="1484532"/>
            <a:ext cx="4685738" cy="4692431"/>
          </a:xfrm>
          <a:prstGeom prst="rect">
            <a:avLst/>
          </a:prstGeom>
        </p:spPr>
      </p:pic>
      <p:sp>
        <p:nvSpPr>
          <p:cNvPr id="2" name="Footer Placeholder 1">
            <a:extLst>
              <a:ext uri="{FF2B5EF4-FFF2-40B4-BE49-F238E27FC236}">
                <a16:creationId xmlns:a16="http://schemas.microsoft.com/office/drawing/2014/main" id="{DC3730B2-73C2-7F94-B53A-58B9D961C18D}"/>
              </a:ext>
            </a:extLst>
          </p:cNvPr>
          <p:cNvSpPr>
            <a:spLocks noGrp="1"/>
          </p:cNvSpPr>
          <p:nvPr>
            <p:ph type="ftr" sz="quarter" idx="11"/>
          </p:nvPr>
        </p:nvSpPr>
        <p:spPr/>
        <p:txBody>
          <a:bodyPr/>
          <a:lstStyle/>
          <a:p>
            <a:r>
              <a:rPr lang="en-US"/>
              <a:t>(c) 2025 CMS</a:t>
            </a:r>
          </a:p>
        </p:txBody>
      </p:sp>
      <p:sp>
        <p:nvSpPr>
          <p:cNvPr id="9" name="Slide Number Placeholder 8">
            <a:extLst>
              <a:ext uri="{FF2B5EF4-FFF2-40B4-BE49-F238E27FC236}">
                <a16:creationId xmlns:a16="http://schemas.microsoft.com/office/drawing/2014/main" id="{C8CBECF7-FA89-8542-D23C-93702B2A2AA4}"/>
              </a:ext>
            </a:extLst>
          </p:cNvPr>
          <p:cNvSpPr>
            <a:spLocks noGrp="1"/>
          </p:cNvSpPr>
          <p:nvPr>
            <p:ph type="sldNum" sz="quarter" idx="12"/>
          </p:nvPr>
        </p:nvSpPr>
        <p:spPr/>
        <p:txBody>
          <a:bodyPr/>
          <a:lstStyle/>
          <a:p>
            <a:fld id="{1450AE65-80BF-467E-8D94-24F8D9313383}" type="slidenum">
              <a:rPr lang="en-US" sz="1800" smtClean="0"/>
              <a:t>8</a:t>
            </a:fld>
            <a:endParaRPr lang="en-US" sz="1800" dirty="0"/>
          </a:p>
        </p:txBody>
      </p:sp>
    </p:spTree>
    <p:extLst>
      <p:ext uri="{BB962C8B-B14F-4D97-AF65-F5344CB8AC3E}">
        <p14:creationId xmlns:p14="http://schemas.microsoft.com/office/powerpoint/2010/main" val="39186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36B9-F83E-36F0-9A99-896482DB6FAE}"/>
              </a:ext>
            </a:extLst>
          </p:cNvPr>
          <p:cNvSpPr>
            <a:spLocks noGrp="1"/>
          </p:cNvSpPr>
          <p:nvPr>
            <p:ph type="title"/>
          </p:nvPr>
        </p:nvSpPr>
        <p:spPr/>
        <p:txBody>
          <a:bodyPr/>
          <a:lstStyle/>
          <a:p>
            <a:r>
              <a:rPr lang="en-US" b="1" dirty="0">
                <a:latin typeface="Aptos Display" panose="020B0004020202020204" pitchFamily="34" charset="0"/>
              </a:rPr>
              <a:t>Chronology of the Christian Church</a:t>
            </a:r>
          </a:p>
        </p:txBody>
      </p:sp>
      <p:sp>
        <p:nvSpPr>
          <p:cNvPr id="3" name="Content Placeholder 2">
            <a:extLst>
              <a:ext uri="{FF2B5EF4-FFF2-40B4-BE49-F238E27FC236}">
                <a16:creationId xmlns:a16="http://schemas.microsoft.com/office/drawing/2014/main" id="{C278599F-58B3-C4C0-85F3-8C802B8309EF}"/>
              </a:ext>
            </a:extLst>
          </p:cNvPr>
          <p:cNvSpPr>
            <a:spLocks noGrp="1"/>
          </p:cNvSpPr>
          <p:nvPr>
            <p:ph sz="half" idx="1"/>
          </p:nvPr>
        </p:nvSpPr>
        <p:spPr>
          <a:xfrm>
            <a:off x="838199" y="1825625"/>
            <a:ext cx="7143975" cy="4667250"/>
          </a:xfrm>
        </p:spPr>
        <p:txBody>
          <a:bodyPr>
            <a:normAutofit/>
          </a:bodyPr>
          <a:lstStyle/>
          <a:p>
            <a:r>
              <a:rPr lang="en-US" sz="3200" dirty="0">
                <a:solidFill>
                  <a:srgbClr val="C00000"/>
                </a:solidFill>
              </a:rPr>
              <a:t>Emperor Constance</a:t>
            </a:r>
            <a:r>
              <a:rPr lang="en-US" sz="3200" i="1" dirty="0">
                <a:solidFill>
                  <a:srgbClr val="C00000"/>
                </a:solidFill>
              </a:rPr>
              <a:t> </a:t>
            </a:r>
            <a:r>
              <a:rPr lang="en-US" sz="3200" i="1" dirty="0"/>
              <a:t>called </a:t>
            </a:r>
            <a:r>
              <a:rPr lang="en-US" sz="3200" dirty="0"/>
              <a:t>the first general ecumenical council in </a:t>
            </a:r>
            <a:r>
              <a:rPr lang="en-US" sz="3200" dirty="0">
                <a:solidFill>
                  <a:srgbClr val="C00000"/>
                </a:solidFill>
              </a:rPr>
              <a:t>Nicaea</a:t>
            </a:r>
            <a:r>
              <a:rPr lang="en-US" sz="3200" dirty="0"/>
              <a:t>, in A.D. 325 to </a:t>
            </a:r>
            <a:r>
              <a:rPr lang="en-US" sz="3200" i="1" dirty="0"/>
              <a:t>settle</a:t>
            </a:r>
            <a:r>
              <a:rPr lang="en-US" sz="3200" dirty="0"/>
              <a:t> questions of </a:t>
            </a:r>
            <a:r>
              <a:rPr lang="en-US" sz="3200" dirty="0">
                <a:solidFill>
                  <a:srgbClr val="C00000"/>
                </a:solidFill>
              </a:rPr>
              <a:t>doctrine</a:t>
            </a:r>
            <a:r>
              <a:rPr lang="en-US" sz="3200" dirty="0"/>
              <a:t>, </a:t>
            </a:r>
            <a:r>
              <a:rPr lang="en-US" sz="3200" i="1" dirty="0"/>
              <a:t>combat</a:t>
            </a:r>
            <a:r>
              <a:rPr lang="en-US" sz="3200" dirty="0"/>
              <a:t> </a:t>
            </a:r>
            <a:r>
              <a:rPr lang="en-US" sz="3200" dirty="0">
                <a:solidFill>
                  <a:srgbClr val="C00000"/>
                </a:solidFill>
              </a:rPr>
              <a:t>heresy</a:t>
            </a:r>
            <a:r>
              <a:rPr lang="en-US" sz="3200" dirty="0"/>
              <a:t>, and </a:t>
            </a:r>
            <a:r>
              <a:rPr lang="en-US" sz="3200" i="1" dirty="0"/>
              <a:t>work out </a:t>
            </a:r>
            <a:r>
              <a:rPr lang="en-US" sz="3200" dirty="0">
                <a:solidFill>
                  <a:srgbClr val="C00000"/>
                </a:solidFill>
              </a:rPr>
              <a:t>disputes</a:t>
            </a:r>
            <a:r>
              <a:rPr lang="en-US" sz="3200" dirty="0"/>
              <a:t> between different sects.</a:t>
            </a:r>
          </a:p>
          <a:p>
            <a:pPr lvl="1"/>
            <a:r>
              <a:rPr lang="en-US" sz="2800" dirty="0"/>
              <a:t>The </a:t>
            </a:r>
            <a:r>
              <a:rPr lang="en-US" sz="2800" dirty="0">
                <a:solidFill>
                  <a:srgbClr val="C00000"/>
                </a:solidFill>
              </a:rPr>
              <a:t>Nicene Creed </a:t>
            </a:r>
            <a:r>
              <a:rPr lang="en-US" sz="2800" dirty="0"/>
              <a:t>was </a:t>
            </a:r>
            <a:r>
              <a:rPr lang="en-US" sz="2800" i="1" dirty="0"/>
              <a:t>adopted</a:t>
            </a:r>
            <a:r>
              <a:rPr lang="en-US" sz="2800" dirty="0"/>
              <a:t> with the enjoiner that anyone disagreeing with the creed would be labeled a</a:t>
            </a:r>
            <a:r>
              <a:rPr lang="en-US" sz="2800" dirty="0">
                <a:solidFill>
                  <a:srgbClr val="C00000"/>
                </a:solidFill>
              </a:rPr>
              <a:t> heretic</a:t>
            </a:r>
            <a:r>
              <a:rPr lang="en-US" sz="2800" dirty="0"/>
              <a:t>.</a:t>
            </a:r>
          </a:p>
          <a:p>
            <a:pPr lvl="1"/>
            <a:r>
              <a:rPr lang="en-US" sz="2800" dirty="0"/>
              <a:t>Today some denominations use this creed during </a:t>
            </a:r>
            <a:r>
              <a:rPr lang="en-US" sz="2800" dirty="0">
                <a:solidFill>
                  <a:srgbClr val="C00000"/>
                </a:solidFill>
              </a:rPr>
              <a:t>communion services</a:t>
            </a:r>
            <a:r>
              <a:rPr lang="en-US" sz="2800" dirty="0"/>
              <a: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p:txBody>
      </p:sp>
      <p:sp>
        <p:nvSpPr>
          <p:cNvPr id="4" name="Footer Placeholder 3">
            <a:extLst>
              <a:ext uri="{FF2B5EF4-FFF2-40B4-BE49-F238E27FC236}">
                <a16:creationId xmlns:a16="http://schemas.microsoft.com/office/drawing/2014/main" id="{CC721BE5-9CCC-81B7-9C39-F7820E3399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 2025 CMS</a:t>
            </a:r>
          </a:p>
        </p:txBody>
      </p:sp>
      <p:sp>
        <p:nvSpPr>
          <p:cNvPr id="5" name="Slide Number Placeholder 4">
            <a:extLst>
              <a:ext uri="{FF2B5EF4-FFF2-40B4-BE49-F238E27FC236}">
                <a16:creationId xmlns:a16="http://schemas.microsoft.com/office/drawing/2014/main" id="{953BA0E0-E46B-4D56-0AB2-D759A80105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AE65-80BF-467E-8D94-24F8D9313383}" type="slidenum">
              <a:rPr kumimoji="0" lang="en-US" sz="2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9EFACF9-E883-7EF4-CDD3-A5DE5823F3EB}"/>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40000"/>
                    </a14:imgEffect>
                  </a14:imgLayer>
                </a14:imgProps>
              </a:ext>
            </a:extLst>
          </a:blip>
          <a:stretch>
            <a:fillRect/>
          </a:stretch>
        </p:blipFill>
        <p:spPr>
          <a:xfrm>
            <a:off x="7788375" y="1869931"/>
            <a:ext cx="4210884" cy="3158163"/>
          </a:xfrm>
          <a:prstGeom prst="rect">
            <a:avLst/>
          </a:prstGeom>
        </p:spPr>
      </p:pic>
    </p:spTree>
    <p:extLst>
      <p:ext uri="{BB962C8B-B14F-4D97-AF65-F5344CB8AC3E}">
        <p14:creationId xmlns:p14="http://schemas.microsoft.com/office/powerpoint/2010/main" val="123311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11625</TotalTime>
  <Words>7464</Words>
  <Application>Microsoft Office PowerPoint</Application>
  <PresentationFormat>Widescreen</PresentationFormat>
  <Paragraphs>804</Paragraphs>
  <Slides>66</Slides>
  <Notes>55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Aptos</vt:lpstr>
      <vt:lpstr>Aptos Display</vt:lpstr>
      <vt:lpstr>Arial</vt:lpstr>
      <vt:lpstr>Calibri</vt:lpstr>
      <vt:lpstr>Calibri Light</vt:lpstr>
      <vt:lpstr>Cambria</vt:lpstr>
      <vt:lpstr>Cascadia Code SemiBold</vt:lpstr>
      <vt:lpstr>Georgia</vt:lpstr>
      <vt:lpstr>Open Sans</vt:lpstr>
      <vt:lpstr>Roboto</vt:lpstr>
      <vt:lpstr>Times New Roman</vt:lpstr>
      <vt:lpstr>Office Theme</vt:lpstr>
      <vt:lpstr>The History of  Christian Reformers</vt:lpstr>
      <vt:lpstr>Chronology of the Christian Church</vt:lpstr>
      <vt:lpstr>Chronology of the Christian Church</vt:lpstr>
      <vt:lpstr>PowerPoint Presentation</vt:lpstr>
      <vt:lpstr>Chronology of the Christian Church</vt:lpstr>
      <vt:lpstr>Chronology of the Christian Church</vt:lpstr>
      <vt:lpstr>PowerPoint Presentation</vt:lpstr>
      <vt:lpstr>Chronology of the Christian Church</vt:lpstr>
      <vt:lpstr>Chronology of the Christian Church</vt:lpstr>
      <vt:lpstr>Chronology of the Christian Church</vt:lpstr>
      <vt:lpstr>Chronology of the Christian Church</vt:lpstr>
      <vt:lpstr>Chronology of the Christian Church</vt:lpstr>
      <vt:lpstr>Chronology of the Christian Church</vt:lpstr>
      <vt:lpstr>Chronology of the Christian Church</vt:lpstr>
      <vt:lpstr>Chronology of the Christian Church</vt:lpstr>
      <vt:lpstr>PowerPoint Presentation</vt:lpstr>
      <vt:lpstr>PowerPoint Presentation</vt:lpstr>
      <vt:lpstr>Chronology of the Christian Church</vt:lpstr>
      <vt:lpstr>Chronology of the Christian Church</vt:lpstr>
      <vt:lpstr>Introduction to 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PowerPoint Presentation</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PowerPoint Presentation</vt:lpstr>
      <vt:lpstr>     Berlin Cathedral    Copenhagen Cathedral</vt:lpstr>
      <vt:lpstr>Organ of Berlin Cathedral  (114 stops)</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The Reformers of the Western Church, i.e. Roman Catholic Church</vt:lpstr>
      <vt:lpstr>Post Reformation Events</vt:lpstr>
      <vt:lpstr>Post Reformation Events</vt:lpstr>
      <vt:lpstr>Post Reformation Events</vt:lpstr>
      <vt:lpstr>The Reformers of the Western Church, i.e. Roman Catholic Church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Gene White</dc:creator>
  <cp:lastModifiedBy>Gene White</cp:lastModifiedBy>
  <cp:revision>49</cp:revision>
  <dcterms:created xsi:type="dcterms:W3CDTF">2025-01-07T21:29:20Z</dcterms:created>
  <dcterms:modified xsi:type="dcterms:W3CDTF">2025-06-04T20:26:29Z</dcterms:modified>
</cp:coreProperties>
</file>